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337" r:id="rId2"/>
    <p:sldId id="375" r:id="rId3"/>
    <p:sldId id="376" r:id="rId4"/>
    <p:sldId id="377" r:id="rId5"/>
    <p:sldId id="378" r:id="rId6"/>
    <p:sldId id="379" r:id="rId7"/>
    <p:sldId id="402" r:id="rId8"/>
    <p:sldId id="415" r:id="rId9"/>
    <p:sldId id="380" r:id="rId10"/>
    <p:sldId id="381" r:id="rId11"/>
    <p:sldId id="401" r:id="rId12"/>
    <p:sldId id="383" r:id="rId13"/>
    <p:sldId id="384" r:id="rId14"/>
    <p:sldId id="385" r:id="rId15"/>
    <p:sldId id="386" r:id="rId16"/>
    <p:sldId id="387" r:id="rId17"/>
    <p:sldId id="388" r:id="rId18"/>
    <p:sldId id="403" r:id="rId19"/>
    <p:sldId id="389" r:id="rId20"/>
    <p:sldId id="390" r:id="rId21"/>
    <p:sldId id="391" r:id="rId22"/>
    <p:sldId id="392" r:id="rId23"/>
    <p:sldId id="393" r:id="rId24"/>
    <p:sldId id="394" r:id="rId25"/>
    <p:sldId id="395" r:id="rId26"/>
    <p:sldId id="396" r:id="rId27"/>
    <p:sldId id="397" r:id="rId28"/>
    <p:sldId id="398" r:id="rId29"/>
    <p:sldId id="399" r:id="rId30"/>
    <p:sldId id="404" r:id="rId31"/>
    <p:sldId id="409" r:id="rId32"/>
    <p:sldId id="410" r:id="rId33"/>
    <p:sldId id="405" r:id="rId34"/>
    <p:sldId id="406" r:id="rId35"/>
    <p:sldId id="416" r:id="rId36"/>
    <p:sldId id="407" r:id="rId37"/>
    <p:sldId id="408" r:id="rId38"/>
    <p:sldId id="411" r:id="rId39"/>
    <p:sldId id="412" r:id="rId40"/>
    <p:sldId id="413" r:id="rId41"/>
    <p:sldId id="417" r:id="rId42"/>
    <p:sldId id="414" r:id="rId43"/>
    <p:sldId id="400" r:id="rId44"/>
    <p:sldId id="374" r:id="rId45"/>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 initials="A" lastIdx="49" clrIdx="0"/>
  <p:cmAuthor id="1" name="mustafa" initials="m" lastIdx="9"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32" autoAdjust="0"/>
    <p:restoredTop sz="89771" autoAdjust="0"/>
  </p:normalViewPr>
  <p:slideViewPr>
    <p:cSldViewPr>
      <p:cViewPr varScale="1">
        <p:scale>
          <a:sx n="67" d="100"/>
          <a:sy n="67" d="100"/>
        </p:scale>
        <p:origin x="1410" y="60"/>
      </p:cViewPr>
      <p:guideLst>
        <p:guide orient="horz" pos="2160"/>
        <p:guide pos="2880"/>
      </p:guideLst>
    </p:cSldViewPr>
  </p:slideViewPr>
  <p:notesTextViewPr>
    <p:cViewPr>
      <p:scale>
        <a:sx n="100" d="100"/>
        <a:sy n="100" d="100"/>
      </p:scale>
      <p:origin x="0" y="0"/>
    </p:cViewPr>
  </p:notesTextViewPr>
  <p:sorterViewPr>
    <p:cViewPr>
      <p:scale>
        <a:sx n="90" d="100"/>
        <a:sy n="90" d="100"/>
      </p:scale>
      <p:origin x="0" y="85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DAE507-1848-49D5-8543-0CADF20464BF}" type="doc">
      <dgm:prSet loTypeId="urn:microsoft.com/office/officeart/2005/8/layout/cycle3" loCatId="cycle" qsTypeId="urn:microsoft.com/office/officeart/2005/8/quickstyle/simple1" qsCatId="simple" csTypeId="urn:microsoft.com/office/officeart/2005/8/colors/accent1_2" csCatId="accent1" phldr="1"/>
      <dgm:spPr/>
    </dgm:pt>
    <dgm:pt modelId="{09EEE8F7-E9CF-4A4C-9A61-364CC1772DF9}">
      <dgm:prSet phldrT="[Text]" custT="1"/>
      <dgm:spPr/>
      <dgm:t>
        <a:bodyPr/>
        <a:lstStyle/>
        <a:p>
          <a:r>
            <a:rPr lang="tr-TR" sz="1600" b="1" dirty="0" smtClean="0"/>
            <a:t>Bir kereden bir şey olmaz.</a:t>
          </a:r>
          <a:endParaRPr lang="en-US" sz="1600" dirty="0"/>
        </a:p>
      </dgm:t>
    </dgm:pt>
    <dgm:pt modelId="{97114667-FF84-4426-882B-7BD8126AE55C}" type="parTrans" cxnId="{7B02C9CB-3150-4699-82E9-42271BC2BC94}">
      <dgm:prSet/>
      <dgm:spPr/>
      <dgm:t>
        <a:bodyPr/>
        <a:lstStyle/>
        <a:p>
          <a:endParaRPr lang="en-US"/>
        </a:p>
      </dgm:t>
    </dgm:pt>
    <dgm:pt modelId="{E36E4FB4-08E7-4E00-9CF4-E675F964A63D}" type="sibTrans" cxnId="{7B02C9CB-3150-4699-82E9-42271BC2BC94}">
      <dgm:prSet/>
      <dgm:spPr/>
      <dgm:t>
        <a:bodyPr/>
        <a:lstStyle/>
        <a:p>
          <a:endParaRPr lang="en-US"/>
        </a:p>
      </dgm:t>
    </dgm:pt>
    <dgm:pt modelId="{83F1DBA9-8E82-4D78-B5AB-620F152BF276}">
      <dgm:prSet phldrT="[Text]" custT="1"/>
      <dgm:spPr/>
      <dgm:t>
        <a:bodyPr/>
        <a:lstStyle/>
        <a:p>
          <a:r>
            <a:rPr lang="tr-TR" sz="1600" b="1" dirty="0" smtClean="0"/>
            <a:t>Bir kereden başka asla!</a:t>
          </a:r>
          <a:endParaRPr lang="en-US" sz="1600" dirty="0"/>
        </a:p>
      </dgm:t>
    </dgm:pt>
    <dgm:pt modelId="{318CD9D6-69A6-433C-81C2-BF1A2E19D009}" type="parTrans" cxnId="{B7A0525E-3BF4-4751-B183-758F1D3F39C8}">
      <dgm:prSet/>
      <dgm:spPr/>
      <dgm:t>
        <a:bodyPr/>
        <a:lstStyle/>
        <a:p>
          <a:endParaRPr lang="en-US"/>
        </a:p>
      </dgm:t>
    </dgm:pt>
    <dgm:pt modelId="{53988B74-EB7C-4322-A7B0-09C16658DFEB}" type="sibTrans" cxnId="{B7A0525E-3BF4-4751-B183-758F1D3F39C8}">
      <dgm:prSet/>
      <dgm:spPr/>
      <dgm:t>
        <a:bodyPr/>
        <a:lstStyle/>
        <a:p>
          <a:endParaRPr lang="en-US"/>
        </a:p>
      </dgm:t>
    </dgm:pt>
    <dgm:pt modelId="{C77719C9-6B78-4695-A202-358D690ABE30}">
      <dgm:prSet phldrT="[Text]" custT="1"/>
      <dgm:spPr/>
      <dgm:t>
        <a:bodyPr/>
        <a:lstStyle/>
        <a:p>
          <a:r>
            <a:rPr lang="tr-TR" sz="1600" b="1" dirty="0" smtClean="0"/>
            <a:t>Ben bağımlı olmam.</a:t>
          </a:r>
          <a:endParaRPr lang="en-US" sz="1600" dirty="0"/>
        </a:p>
      </dgm:t>
    </dgm:pt>
    <dgm:pt modelId="{69322730-7014-4C90-992E-DB142900D56D}" type="parTrans" cxnId="{9E9F6BCF-5BAB-41CC-BD3C-0E4C2991A749}">
      <dgm:prSet/>
      <dgm:spPr/>
      <dgm:t>
        <a:bodyPr/>
        <a:lstStyle/>
        <a:p>
          <a:endParaRPr lang="en-US"/>
        </a:p>
      </dgm:t>
    </dgm:pt>
    <dgm:pt modelId="{9AA3C0D3-1B64-440F-ACEC-D78D61459CB8}" type="sibTrans" cxnId="{9E9F6BCF-5BAB-41CC-BD3C-0E4C2991A749}">
      <dgm:prSet/>
      <dgm:spPr/>
      <dgm:t>
        <a:bodyPr/>
        <a:lstStyle/>
        <a:p>
          <a:endParaRPr lang="en-US"/>
        </a:p>
      </dgm:t>
    </dgm:pt>
    <dgm:pt modelId="{20AD026C-4ED4-45BA-9962-6A0810F38E11}">
      <dgm:prSet phldrT="[Text]" custT="1"/>
      <dgm:spPr/>
      <dgm:t>
        <a:bodyPr/>
        <a:lstStyle/>
        <a:p>
          <a:r>
            <a:rPr lang="tr-TR" sz="1600" b="1" dirty="0" smtClean="0"/>
            <a:t>İstersem bırakırım.</a:t>
          </a:r>
          <a:endParaRPr lang="en-US" sz="1600" dirty="0"/>
        </a:p>
      </dgm:t>
    </dgm:pt>
    <dgm:pt modelId="{C8D48946-19A5-482F-8FB2-5C1CA28A228D}" type="parTrans" cxnId="{F22556A6-A27B-452E-8BC2-2EBEE7262901}">
      <dgm:prSet/>
      <dgm:spPr/>
      <dgm:t>
        <a:bodyPr/>
        <a:lstStyle/>
        <a:p>
          <a:endParaRPr lang="en-US"/>
        </a:p>
      </dgm:t>
    </dgm:pt>
    <dgm:pt modelId="{5721CBB8-C85F-4382-A9D0-797D4E3E030F}" type="sibTrans" cxnId="{F22556A6-A27B-452E-8BC2-2EBEE7262901}">
      <dgm:prSet/>
      <dgm:spPr/>
      <dgm:t>
        <a:bodyPr/>
        <a:lstStyle/>
        <a:p>
          <a:endParaRPr lang="en-US"/>
        </a:p>
      </dgm:t>
    </dgm:pt>
    <dgm:pt modelId="{72114996-2A75-4B88-9058-8DAA853904CD}">
      <dgm:prSet phldrT="[Text]" custT="1"/>
      <dgm:spPr/>
      <dgm:t>
        <a:bodyPr/>
        <a:lstStyle/>
        <a:p>
          <a:r>
            <a:rPr lang="tr-TR" sz="1600" b="1" dirty="0" smtClean="0"/>
            <a:t>Bu meret bırakılmaz ki…</a:t>
          </a:r>
          <a:endParaRPr lang="en-US" sz="1600" dirty="0"/>
        </a:p>
      </dgm:t>
    </dgm:pt>
    <dgm:pt modelId="{E911A376-16EB-4425-B751-BBDDE7811897}" type="parTrans" cxnId="{2437ED1C-BAFE-4CD2-A643-E97C11EA4867}">
      <dgm:prSet/>
      <dgm:spPr/>
      <dgm:t>
        <a:bodyPr/>
        <a:lstStyle/>
        <a:p>
          <a:endParaRPr lang="en-US"/>
        </a:p>
      </dgm:t>
    </dgm:pt>
    <dgm:pt modelId="{BE39542F-6AA4-446F-A709-CA59DA8AB315}" type="sibTrans" cxnId="{2437ED1C-BAFE-4CD2-A643-E97C11EA4867}">
      <dgm:prSet/>
      <dgm:spPr/>
      <dgm:t>
        <a:bodyPr/>
        <a:lstStyle/>
        <a:p>
          <a:endParaRPr lang="en-US"/>
        </a:p>
      </dgm:t>
    </dgm:pt>
    <dgm:pt modelId="{F8E6BB6C-1D7D-4159-86BA-5F7D39D91986}">
      <dgm:prSet phldrT="[Text]" custT="1"/>
      <dgm:spPr/>
      <dgm:t>
        <a:bodyPr/>
        <a:lstStyle/>
        <a:p>
          <a:r>
            <a:rPr lang="tr-TR" sz="1600" b="1" dirty="0" smtClean="0"/>
            <a:t>Bırakmak zorundayım.</a:t>
          </a:r>
          <a:endParaRPr lang="en-US" sz="1600" dirty="0"/>
        </a:p>
      </dgm:t>
    </dgm:pt>
    <dgm:pt modelId="{8D0B3395-E4B7-4955-BEDB-656E2AF10D5C}" type="parTrans" cxnId="{AB33B7A6-0996-4F66-A10A-1A4754C1BBF9}">
      <dgm:prSet/>
      <dgm:spPr/>
      <dgm:t>
        <a:bodyPr/>
        <a:lstStyle/>
        <a:p>
          <a:endParaRPr lang="en-US"/>
        </a:p>
      </dgm:t>
    </dgm:pt>
    <dgm:pt modelId="{DBF778C0-95C8-4042-95B4-1C275E981B84}" type="sibTrans" cxnId="{AB33B7A6-0996-4F66-A10A-1A4754C1BBF9}">
      <dgm:prSet/>
      <dgm:spPr/>
      <dgm:t>
        <a:bodyPr/>
        <a:lstStyle/>
        <a:p>
          <a:endParaRPr lang="en-US"/>
        </a:p>
      </dgm:t>
    </dgm:pt>
    <dgm:pt modelId="{2D0C0CDD-E657-4752-B6EC-76D2EF5DDAB4}">
      <dgm:prSet phldrT="[Text]" custT="1"/>
      <dgm:spPr/>
      <dgm:t>
        <a:bodyPr/>
        <a:lstStyle/>
        <a:p>
          <a:r>
            <a:rPr lang="tr-TR" sz="1600" b="1" dirty="0" smtClean="0"/>
            <a:t>Artık bırakacağım.</a:t>
          </a:r>
          <a:endParaRPr lang="en-US" sz="1600" dirty="0"/>
        </a:p>
      </dgm:t>
    </dgm:pt>
    <dgm:pt modelId="{A600187B-7D52-45EF-AD20-DCA498519CFF}" type="parTrans" cxnId="{4104B66F-49E3-40EF-BAA8-48A74F8C33D0}">
      <dgm:prSet/>
      <dgm:spPr/>
      <dgm:t>
        <a:bodyPr/>
        <a:lstStyle/>
        <a:p>
          <a:endParaRPr lang="en-US"/>
        </a:p>
      </dgm:t>
    </dgm:pt>
    <dgm:pt modelId="{B08A0708-40F6-4334-B67C-1DC08CA758BC}" type="sibTrans" cxnId="{4104B66F-49E3-40EF-BAA8-48A74F8C33D0}">
      <dgm:prSet/>
      <dgm:spPr/>
      <dgm:t>
        <a:bodyPr/>
        <a:lstStyle/>
        <a:p>
          <a:endParaRPr lang="en-US"/>
        </a:p>
      </dgm:t>
    </dgm:pt>
    <dgm:pt modelId="{3C428D7E-F49B-4B9B-A68B-29EB60943BCD}">
      <dgm:prSet phldrT="[Text]" custT="1"/>
      <dgm:spPr/>
      <dgm:t>
        <a:bodyPr/>
        <a:lstStyle/>
        <a:p>
          <a:r>
            <a:rPr lang="tr-TR" sz="1600" b="1" dirty="0" smtClean="0"/>
            <a:t>Bıraktım, bir daha da başlamam.</a:t>
          </a:r>
          <a:endParaRPr lang="en-US" sz="1600" dirty="0"/>
        </a:p>
      </dgm:t>
    </dgm:pt>
    <dgm:pt modelId="{49AFB0CE-D084-40F5-85F1-C7851C5736B0}" type="parTrans" cxnId="{14A06891-E30E-4B48-B114-BA300D0729C7}">
      <dgm:prSet/>
      <dgm:spPr/>
      <dgm:t>
        <a:bodyPr/>
        <a:lstStyle/>
        <a:p>
          <a:endParaRPr lang="en-US"/>
        </a:p>
      </dgm:t>
    </dgm:pt>
    <dgm:pt modelId="{42007F35-93AE-4121-8A73-D3A1EE1B960F}" type="sibTrans" cxnId="{14A06891-E30E-4B48-B114-BA300D0729C7}">
      <dgm:prSet/>
      <dgm:spPr/>
      <dgm:t>
        <a:bodyPr/>
        <a:lstStyle/>
        <a:p>
          <a:endParaRPr lang="en-US"/>
        </a:p>
      </dgm:t>
    </dgm:pt>
    <dgm:pt modelId="{3E44C6D2-E278-48C7-A9EB-33407E122A9F}" type="pres">
      <dgm:prSet presAssocID="{EDDAE507-1848-49D5-8543-0CADF20464BF}" presName="Name0" presStyleCnt="0">
        <dgm:presLayoutVars>
          <dgm:dir/>
          <dgm:resizeHandles val="exact"/>
        </dgm:presLayoutVars>
      </dgm:prSet>
      <dgm:spPr/>
    </dgm:pt>
    <dgm:pt modelId="{F5E890AA-9AE8-4165-9EDC-00DED9BE8174}" type="pres">
      <dgm:prSet presAssocID="{EDDAE507-1848-49D5-8543-0CADF20464BF}" presName="cycle" presStyleCnt="0"/>
      <dgm:spPr/>
    </dgm:pt>
    <dgm:pt modelId="{29932CE6-39D0-458A-9A4C-A3F2D692F15B}" type="pres">
      <dgm:prSet presAssocID="{09EEE8F7-E9CF-4A4C-9A61-364CC1772DF9}" presName="nodeFirstNode" presStyleLbl="node1" presStyleIdx="0" presStyleCnt="8">
        <dgm:presLayoutVars>
          <dgm:bulletEnabled val="1"/>
        </dgm:presLayoutVars>
      </dgm:prSet>
      <dgm:spPr/>
      <dgm:t>
        <a:bodyPr/>
        <a:lstStyle/>
        <a:p>
          <a:endParaRPr lang="en-US"/>
        </a:p>
      </dgm:t>
    </dgm:pt>
    <dgm:pt modelId="{195D284F-CDF5-4C4A-B797-105F36086B9C}" type="pres">
      <dgm:prSet presAssocID="{E36E4FB4-08E7-4E00-9CF4-E675F964A63D}" presName="sibTransFirstNode" presStyleLbl="bgShp" presStyleIdx="0" presStyleCnt="1"/>
      <dgm:spPr/>
      <dgm:t>
        <a:bodyPr/>
        <a:lstStyle/>
        <a:p>
          <a:endParaRPr lang="en-US"/>
        </a:p>
      </dgm:t>
    </dgm:pt>
    <dgm:pt modelId="{64D4149C-72F2-48E0-B0A3-C993BE60711C}" type="pres">
      <dgm:prSet presAssocID="{83F1DBA9-8E82-4D78-B5AB-620F152BF276}" presName="nodeFollowingNodes" presStyleLbl="node1" presStyleIdx="1" presStyleCnt="8">
        <dgm:presLayoutVars>
          <dgm:bulletEnabled val="1"/>
        </dgm:presLayoutVars>
      </dgm:prSet>
      <dgm:spPr/>
      <dgm:t>
        <a:bodyPr/>
        <a:lstStyle/>
        <a:p>
          <a:endParaRPr lang="en-US"/>
        </a:p>
      </dgm:t>
    </dgm:pt>
    <dgm:pt modelId="{AB2FE1E4-2002-45FF-B72D-0606737E752C}" type="pres">
      <dgm:prSet presAssocID="{C77719C9-6B78-4695-A202-358D690ABE30}" presName="nodeFollowingNodes" presStyleLbl="node1" presStyleIdx="2" presStyleCnt="8">
        <dgm:presLayoutVars>
          <dgm:bulletEnabled val="1"/>
        </dgm:presLayoutVars>
      </dgm:prSet>
      <dgm:spPr/>
      <dgm:t>
        <a:bodyPr/>
        <a:lstStyle/>
        <a:p>
          <a:endParaRPr lang="en-US"/>
        </a:p>
      </dgm:t>
    </dgm:pt>
    <dgm:pt modelId="{6E324C95-FFFC-40DF-8A55-ADBE7AF30FB8}" type="pres">
      <dgm:prSet presAssocID="{20AD026C-4ED4-45BA-9962-6A0810F38E11}" presName="nodeFollowingNodes" presStyleLbl="node1" presStyleIdx="3" presStyleCnt="8">
        <dgm:presLayoutVars>
          <dgm:bulletEnabled val="1"/>
        </dgm:presLayoutVars>
      </dgm:prSet>
      <dgm:spPr/>
      <dgm:t>
        <a:bodyPr/>
        <a:lstStyle/>
        <a:p>
          <a:endParaRPr lang="en-US"/>
        </a:p>
      </dgm:t>
    </dgm:pt>
    <dgm:pt modelId="{D8D47EB1-A760-4546-9D02-04F7397D41BD}" type="pres">
      <dgm:prSet presAssocID="{72114996-2A75-4B88-9058-8DAA853904CD}" presName="nodeFollowingNodes" presStyleLbl="node1" presStyleIdx="4" presStyleCnt="8">
        <dgm:presLayoutVars>
          <dgm:bulletEnabled val="1"/>
        </dgm:presLayoutVars>
      </dgm:prSet>
      <dgm:spPr/>
      <dgm:t>
        <a:bodyPr/>
        <a:lstStyle/>
        <a:p>
          <a:endParaRPr lang="en-US"/>
        </a:p>
      </dgm:t>
    </dgm:pt>
    <dgm:pt modelId="{9E154068-5DAC-47E0-9F8C-B08F4516D72C}" type="pres">
      <dgm:prSet presAssocID="{F8E6BB6C-1D7D-4159-86BA-5F7D39D91986}" presName="nodeFollowingNodes" presStyleLbl="node1" presStyleIdx="5" presStyleCnt="8">
        <dgm:presLayoutVars>
          <dgm:bulletEnabled val="1"/>
        </dgm:presLayoutVars>
      </dgm:prSet>
      <dgm:spPr/>
      <dgm:t>
        <a:bodyPr/>
        <a:lstStyle/>
        <a:p>
          <a:endParaRPr lang="en-US"/>
        </a:p>
      </dgm:t>
    </dgm:pt>
    <dgm:pt modelId="{3C454F8E-0B96-4A5C-89EA-0BEADCA85587}" type="pres">
      <dgm:prSet presAssocID="{2D0C0CDD-E657-4752-B6EC-76D2EF5DDAB4}" presName="nodeFollowingNodes" presStyleLbl="node1" presStyleIdx="6" presStyleCnt="8">
        <dgm:presLayoutVars>
          <dgm:bulletEnabled val="1"/>
        </dgm:presLayoutVars>
      </dgm:prSet>
      <dgm:spPr/>
      <dgm:t>
        <a:bodyPr/>
        <a:lstStyle/>
        <a:p>
          <a:endParaRPr lang="en-US"/>
        </a:p>
      </dgm:t>
    </dgm:pt>
    <dgm:pt modelId="{C12D4D38-D208-496C-93AB-3B084A610909}" type="pres">
      <dgm:prSet presAssocID="{3C428D7E-F49B-4B9B-A68B-29EB60943BCD}" presName="nodeFollowingNodes" presStyleLbl="node1" presStyleIdx="7" presStyleCnt="8">
        <dgm:presLayoutVars>
          <dgm:bulletEnabled val="1"/>
        </dgm:presLayoutVars>
      </dgm:prSet>
      <dgm:spPr/>
      <dgm:t>
        <a:bodyPr/>
        <a:lstStyle/>
        <a:p>
          <a:endParaRPr lang="en-US"/>
        </a:p>
      </dgm:t>
    </dgm:pt>
  </dgm:ptLst>
  <dgm:cxnLst>
    <dgm:cxn modelId="{2437ED1C-BAFE-4CD2-A643-E97C11EA4867}" srcId="{EDDAE507-1848-49D5-8543-0CADF20464BF}" destId="{72114996-2A75-4B88-9058-8DAA853904CD}" srcOrd="4" destOrd="0" parTransId="{E911A376-16EB-4425-B751-BBDDE7811897}" sibTransId="{BE39542F-6AA4-446F-A709-CA59DA8AB315}"/>
    <dgm:cxn modelId="{E7A4E8C4-152B-4F16-BFFE-6973ABEC7DC5}" type="presOf" srcId="{20AD026C-4ED4-45BA-9962-6A0810F38E11}" destId="{6E324C95-FFFC-40DF-8A55-ADBE7AF30FB8}" srcOrd="0" destOrd="0" presId="urn:microsoft.com/office/officeart/2005/8/layout/cycle3"/>
    <dgm:cxn modelId="{62039758-F78B-42C3-9A4A-BB52041DECA5}" type="presOf" srcId="{72114996-2A75-4B88-9058-8DAA853904CD}" destId="{D8D47EB1-A760-4546-9D02-04F7397D41BD}" srcOrd="0" destOrd="0" presId="urn:microsoft.com/office/officeart/2005/8/layout/cycle3"/>
    <dgm:cxn modelId="{B7A0525E-3BF4-4751-B183-758F1D3F39C8}" srcId="{EDDAE507-1848-49D5-8543-0CADF20464BF}" destId="{83F1DBA9-8E82-4D78-B5AB-620F152BF276}" srcOrd="1" destOrd="0" parTransId="{318CD9D6-69A6-433C-81C2-BF1A2E19D009}" sibTransId="{53988B74-EB7C-4322-A7B0-09C16658DFEB}"/>
    <dgm:cxn modelId="{9E9F6BCF-5BAB-41CC-BD3C-0E4C2991A749}" srcId="{EDDAE507-1848-49D5-8543-0CADF20464BF}" destId="{C77719C9-6B78-4695-A202-358D690ABE30}" srcOrd="2" destOrd="0" parTransId="{69322730-7014-4C90-992E-DB142900D56D}" sibTransId="{9AA3C0D3-1B64-440F-ACEC-D78D61459CB8}"/>
    <dgm:cxn modelId="{AB33B7A6-0996-4F66-A10A-1A4754C1BBF9}" srcId="{EDDAE507-1848-49D5-8543-0CADF20464BF}" destId="{F8E6BB6C-1D7D-4159-86BA-5F7D39D91986}" srcOrd="5" destOrd="0" parTransId="{8D0B3395-E4B7-4955-BEDB-656E2AF10D5C}" sibTransId="{DBF778C0-95C8-4042-95B4-1C275E981B84}"/>
    <dgm:cxn modelId="{F22556A6-A27B-452E-8BC2-2EBEE7262901}" srcId="{EDDAE507-1848-49D5-8543-0CADF20464BF}" destId="{20AD026C-4ED4-45BA-9962-6A0810F38E11}" srcOrd="3" destOrd="0" parTransId="{C8D48946-19A5-482F-8FB2-5C1CA28A228D}" sibTransId="{5721CBB8-C85F-4382-A9D0-797D4E3E030F}"/>
    <dgm:cxn modelId="{E42BD295-E6B7-407D-8182-DBEE24104A90}" type="presOf" srcId="{E36E4FB4-08E7-4E00-9CF4-E675F964A63D}" destId="{195D284F-CDF5-4C4A-B797-105F36086B9C}" srcOrd="0" destOrd="0" presId="urn:microsoft.com/office/officeart/2005/8/layout/cycle3"/>
    <dgm:cxn modelId="{60BEAE70-D8E6-4A1F-9A4A-71B40A769C5B}" type="presOf" srcId="{F8E6BB6C-1D7D-4159-86BA-5F7D39D91986}" destId="{9E154068-5DAC-47E0-9F8C-B08F4516D72C}" srcOrd="0" destOrd="0" presId="urn:microsoft.com/office/officeart/2005/8/layout/cycle3"/>
    <dgm:cxn modelId="{91036827-CA86-4F9B-9396-894F2433681C}" type="presOf" srcId="{C77719C9-6B78-4695-A202-358D690ABE30}" destId="{AB2FE1E4-2002-45FF-B72D-0606737E752C}" srcOrd="0" destOrd="0" presId="urn:microsoft.com/office/officeart/2005/8/layout/cycle3"/>
    <dgm:cxn modelId="{8E50FDDC-0D4E-4AB9-BC09-8A82A11CF79F}" type="presOf" srcId="{EDDAE507-1848-49D5-8543-0CADF20464BF}" destId="{3E44C6D2-E278-48C7-A9EB-33407E122A9F}" srcOrd="0" destOrd="0" presId="urn:microsoft.com/office/officeart/2005/8/layout/cycle3"/>
    <dgm:cxn modelId="{4104B66F-49E3-40EF-BAA8-48A74F8C33D0}" srcId="{EDDAE507-1848-49D5-8543-0CADF20464BF}" destId="{2D0C0CDD-E657-4752-B6EC-76D2EF5DDAB4}" srcOrd="6" destOrd="0" parTransId="{A600187B-7D52-45EF-AD20-DCA498519CFF}" sibTransId="{B08A0708-40F6-4334-B67C-1DC08CA758BC}"/>
    <dgm:cxn modelId="{92751018-067F-478F-9CB2-EE41F21C34E7}" type="presOf" srcId="{3C428D7E-F49B-4B9B-A68B-29EB60943BCD}" destId="{C12D4D38-D208-496C-93AB-3B084A610909}" srcOrd="0" destOrd="0" presId="urn:microsoft.com/office/officeart/2005/8/layout/cycle3"/>
    <dgm:cxn modelId="{06878D20-5872-46DB-B847-E042D5FFFE70}" type="presOf" srcId="{83F1DBA9-8E82-4D78-B5AB-620F152BF276}" destId="{64D4149C-72F2-48E0-B0A3-C993BE60711C}" srcOrd="0" destOrd="0" presId="urn:microsoft.com/office/officeart/2005/8/layout/cycle3"/>
    <dgm:cxn modelId="{7B02C9CB-3150-4699-82E9-42271BC2BC94}" srcId="{EDDAE507-1848-49D5-8543-0CADF20464BF}" destId="{09EEE8F7-E9CF-4A4C-9A61-364CC1772DF9}" srcOrd="0" destOrd="0" parTransId="{97114667-FF84-4426-882B-7BD8126AE55C}" sibTransId="{E36E4FB4-08E7-4E00-9CF4-E675F964A63D}"/>
    <dgm:cxn modelId="{14A06891-E30E-4B48-B114-BA300D0729C7}" srcId="{EDDAE507-1848-49D5-8543-0CADF20464BF}" destId="{3C428D7E-F49B-4B9B-A68B-29EB60943BCD}" srcOrd="7" destOrd="0" parTransId="{49AFB0CE-D084-40F5-85F1-C7851C5736B0}" sibTransId="{42007F35-93AE-4121-8A73-D3A1EE1B960F}"/>
    <dgm:cxn modelId="{C567200D-A21E-4F7C-AABB-707F5CA52502}" type="presOf" srcId="{2D0C0CDD-E657-4752-B6EC-76D2EF5DDAB4}" destId="{3C454F8E-0B96-4A5C-89EA-0BEADCA85587}" srcOrd="0" destOrd="0" presId="urn:microsoft.com/office/officeart/2005/8/layout/cycle3"/>
    <dgm:cxn modelId="{7C174E97-D294-4813-8143-877604163B72}" type="presOf" srcId="{09EEE8F7-E9CF-4A4C-9A61-364CC1772DF9}" destId="{29932CE6-39D0-458A-9A4C-A3F2D692F15B}" srcOrd="0" destOrd="0" presId="urn:microsoft.com/office/officeart/2005/8/layout/cycle3"/>
    <dgm:cxn modelId="{A5A474A7-628B-467E-84CE-B8568137BDF0}" type="presParOf" srcId="{3E44C6D2-E278-48C7-A9EB-33407E122A9F}" destId="{F5E890AA-9AE8-4165-9EDC-00DED9BE8174}" srcOrd="0" destOrd="0" presId="urn:microsoft.com/office/officeart/2005/8/layout/cycle3"/>
    <dgm:cxn modelId="{D8D7B428-134C-4FC2-89B4-724F1B2D205F}" type="presParOf" srcId="{F5E890AA-9AE8-4165-9EDC-00DED9BE8174}" destId="{29932CE6-39D0-458A-9A4C-A3F2D692F15B}" srcOrd="0" destOrd="0" presId="urn:microsoft.com/office/officeart/2005/8/layout/cycle3"/>
    <dgm:cxn modelId="{66E09AF7-CE98-47ED-A1C2-2E35D174F196}" type="presParOf" srcId="{F5E890AA-9AE8-4165-9EDC-00DED9BE8174}" destId="{195D284F-CDF5-4C4A-B797-105F36086B9C}" srcOrd="1" destOrd="0" presId="urn:microsoft.com/office/officeart/2005/8/layout/cycle3"/>
    <dgm:cxn modelId="{4E336AE6-CA46-4210-A24F-0E71E8FB00C1}" type="presParOf" srcId="{F5E890AA-9AE8-4165-9EDC-00DED9BE8174}" destId="{64D4149C-72F2-48E0-B0A3-C993BE60711C}" srcOrd="2" destOrd="0" presId="urn:microsoft.com/office/officeart/2005/8/layout/cycle3"/>
    <dgm:cxn modelId="{BACBFC46-DBC2-49EA-A475-7B261350BA22}" type="presParOf" srcId="{F5E890AA-9AE8-4165-9EDC-00DED9BE8174}" destId="{AB2FE1E4-2002-45FF-B72D-0606737E752C}" srcOrd="3" destOrd="0" presId="urn:microsoft.com/office/officeart/2005/8/layout/cycle3"/>
    <dgm:cxn modelId="{81AB7755-D649-4A03-8C4D-3320D03B397C}" type="presParOf" srcId="{F5E890AA-9AE8-4165-9EDC-00DED9BE8174}" destId="{6E324C95-FFFC-40DF-8A55-ADBE7AF30FB8}" srcOrd="4" destOrd="0" presId="urn:microsoft.com/office/officeart/2005/8/layout/cycle3"/>
    <dgm:cxn modelId="{BC2A5D1A-B854-46F1-86BF-18DB71FE6E55}" type="presParOf" srcId="{F5E890AA-9AE8-4165-9EDC-00DED9BE8174}" destId="{D8D47EB1-A760-4546-9D02-04F7397D41BD}" srcOrd="5" destOrd="0" presId="urn:microsoft.com/office/officeart/2005/8/layout/cycle3"/>
    <dgm:cxn modelId="{DEB04932-D231-427A-BB32-E82A65B31B6B}" type="presParOf" srcId="{F5E890AA-9AE8-4165-9EDC-00DED9BE8174}" destId="{9E154068-5DAC-47E0-9F8C-B08F4516D72C}" srcOrd="6" destOrd="0" presId="urn:microsoft.com/office/officeart/2005/8/layout/cycle3"/>
    <dgm:cxn modelId="{AA0DBFB2-9BF3-484E-8787-1CC2EE8BAEA8}" type="presParOf" srcId="{F5E890AA-9AE8-4165-9EDC-00DED9BE8174}" destId="{3C454F8E-0B96-4A5C-89EA-0BEADCA85587}" srcOrd="7" destOrd="0" presId="urn:microsoft.com/office/officeart/2005/8/layout/cycle3"/>
    <dgm:cxn modelId="{DB9F5B3C-E32C-44A7-99A0-85D6F8D2F540}" type="presParOf" srcId="{F5E890AA-9AE8-4165-9EDC-00DED9BE8174}" destId="{C12D4D38-D208-496C-93AB-3B084A610909}" srcOrd="8"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82B6E5-84D6-448D-98E4-FBFFD238F8BF}" type="datetimeFigureOut">
              <a:rPr lang="tr-TR" smtClean="0"/>
              <a:t>24.2.2015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BD9E6E-BA09-4080-A3B9-50777EBC59AC}" type="slidenum">
              <a:rPr lang="tr-TR" smtClean="0"/>
              <a:t>‹#›</a:t>
            </a:fld>
            <a:endParaRPr lang="tr-TR"/>
          </a:p>
        </p:txBody>
      </p:sp>
    </p:spTree>
    <p:extLst>
      <p:ext uri="{BB962C8B-B14F-4D97-AF65-F5344CB8AC3E}">
        <p14:creationId xmlns:p14="http://schemas.microsoft.com/office/powerpoint/2010/main" val="3066336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sunudaki içeriğin daha ayrıntılı hâline Yeşilay tarafından yetişkinlere ve anne babalara yönelik hazırlanmış aşağıdaki kitapçıktan ulaşabilirsiniz:</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Uğur Evcin ve A. Nilgün </a:t>
            </a:r>
            <a:r>
              <a:rPr lang="tr-TR" sz="1200" b="0" i="0" u="none" strike="noStrike" kern="1200" baseline="0" dirty="0" err="1" smtClean="0">
                <a:solidFill>
                  <a:schemeClr val="tx1"/>
                </a:solidFill>
                <a:latin typeface="+mn-lt"/>
                <a:ea typeface="+mn-ea"/>
                <a:cs typeface="+mn-cs"/>
              </a:rPr>
              <a:t>Canel</a:t>
            </a:r>
            <a:r>
              <a:rPr lang="tr-TR" sz="1200" b="0" i="0" u="none" strike="noStrike" kern="1200" baseline="0" dirty="0" smtClean="0">
                <a:solidFill>
                  <a:schemeClr val="tx1"/>
                </a:solidFill>
                <a:latin typeface="+mn-lt"/>
                <a:ea typeface="+mn-ea"/>
                <a:cs typeface="+mn-cs"/>
              </a:rPr>
              <a:t>, 2014, İstanbul, Yeşilay TBM Alan Kitaplığı Dizisi No: 10.</a:t>
            </a:r>
            <a:endParaRPr lang="tr-TR" b="0" dirty="0" smtClean="0"/>
          </a:p>
          <a:p>
            <a:endParaRPr lang="tr-TR" b="0" dirty="0"/>
          </a:p>
        </p:txBody>
      </p:sp>
      <p:sp>
        <p:nvSpPr>
          <p:cNvPr id="4" name="Slayt Numarası Yer Tutucusu 3"/>
          <p:cNvSpPr>
            <a:spLocks noGrp="1"/>
          </p:cNvSpPr>
          <p:nvPr>
            <p:ph type="sldNum" sz="quarter" idx="10"/>
          </p:nvPr>
        </p:nvSpPr>
        <p:spPr/>
        <p:txBody>
          <a:bodyPr/>
          <a:lstStyle/>
          <a:p>
            <a:fld id="{86BD9E6E-BA09-4080-A3B9-50777EBC59AC}" type="slidenum">
              <a:rPr lang="tr-TR" smtClean="0"/>
              <a:t>1</a:t>
            </a:fld>
            <a:endParaRPr lang="tr-TR"/>
          </a:p>
        </p:txBody>
      </p:sp>
    </p:spTree>
    <p:extLst>
      <p:ext uri="{BB962C8B-B14F-4D97-AF65-F5344CB8AC3E}">
        <p14:creationId xmlns:p14="http://schemas.microsoft.com/office/powerpoint/2010/main" val="3083804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adlı Yeşilay tarafından hazırlanmış kitapçık, s. 6-7.</a:t>
            </a:r>
            <a:endParaRPr lang="tr-TR" b="0" dirty="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10</a:t>
            </a:fld>
            <a:endParaRPr lang="tr-TR"/>
          </a:p>
        </p:txBody>
      </p:sp>
    </p:spTree>
    <p:extLst>
      <p:ext uri="{BB962C8B-B14F-4D97-AF65-F5344CB8AC3E}">
        <p14:creationId xmlns:p14="http://schemas.microsoft.com/office/powerpoint/2010/main" val="200640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adlı Yeşilay tarafından hazırlanmış kitapçık, s. 6-7.</a:t>
            </a:r>
            <a:endParaRPr lang="tr-TR" b="0" dirty="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11</a:t>
            </a:fld>
            <a:endParaRPr lang="tr-TR"/>
          </a:p>
        </p:txBody>
      </p:sp>
    </p:spTree>
    <p:extLst>
      <p:ext uri="{BB962C8B-B14F-4D97-AF65-F5344CB8AC3E}">
        <p14:creationId xmlns:p14="http://schemas.microsoft.com/office/powerpoint/2010/main" val="1364516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adlı Yeşilay tarafından hazırlanmış kitapçık, s. 20-25.</a:t>
            </a:r>
            <a:endParaRPr lang="tr-TR" b="0" dirty="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12</a:t>
            </a:fld>
            <a:endParaRPr lang="tr-TR"/>
          </a:p>
        </p:txBody>
      </p:sp>
    </p:spTree>
    <p:extLst>
      <p:ext uri="{BB962C8B-B14F-4D97-AF65-F5344CB8AC3E}">
        <p14:creationId xmlns:p14="http://schemas.microsoft.com/office/powerpoint/2010/main" val="3775753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adlı Yeşilay tarafından hazırlanmış kitapçık, s. 34-37.</a:t>
            </a:r>
            <a:endParaRPr lang="tr-TR" b="0" dirty="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13</a:t>
            </a:fld>
            <a:endParaRPr lang="tr-TR"/>
          </a:p>
        </p:txBody>
      </p:sp>
    </p:spTree>
    <p:extLst>
      <p:ext uri="{BB962C8B-B14F-4D97-AF65-F5344CB8AC3E}">
        <p14:creationId xmlns:p14="http://schemas.microsoft.com/office/powerpoint/2010/main" val="71617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adlı Yeşilay tarafından hazırlanmış kitapçık, s. 8-9.</a:t>
            </a:r>
            <a:endParaRPr lang="tr-TR" b="0" dirty="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14</a:t>
            </a:fld>
            <a:endParaRPr lang="tr-TR"/>
          </a:p>
        </p:txBody>
      </p:sp>
    </p:spTree>
    <p:extLst>
      <p:ext uri="{BB962C8B-B14F-4D97-AF65-F5344CB8AC3E}">
        <p14:creationId xmlns:p14="http://schemas.microsoft.com/office/powerpoint/2010/main" val="3511803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adlı Yeşilay tarafından hazırlanmış kitapçık, s. 8-9.</a:t>
            </a:r>
            <a:endParaRPr lang="tr-TR" b="0" dirty="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15</a:t>
            </a:fld>
            <a:endParaRPr lang="tr-TR"/>
          </a:p>
        </p:txBody>
      </p:sp>
    </p:spTree>
    <p:extLst>
      <p:ext uri="{BB962C8B-B14F-4D97-AF65-F5344CB8AC3E}">
        <p14:creationId xmlns:p14="http://schemas.microsoft.com/office/powerpoint/2010/main" val="3495406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adlı Yeşilay tarafından hazırlanmış kitapçık, s. 28-33.</a:t>
            </a:r>
            <a:endParaRPr lang="tr-TR" b="0" dirty="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16</a:t>
            </a:fld>
            <a:endParaRPr lang="tr-TR"/>
          </a:p>
        </p:txBody>
      </p:sp>
    </p:spTree>
    <p:extLst>
      <p:ext uri="{BB962C8B-B14F-4D97-AF65-F5344CB8AC3E}">
        <p14:creationId xmlns:p14="http://schemas.microsoft.com/office/powerpoint/2010/main" val="1753722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adlı Yeşilay tarafından hazırlanmış kitapçık, s. 36-37.</a:t>
            </a:r>
            <a:endParaRPr lang="tr-TR" b="0" dirty="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17</a:t>
            </a:fld>
            <a:endParaRPr lang="tr-TR"/>
          </a:p>
        </p:txBody>
      </p:sp>
    </p:spTree>
    <p:extLst>
      <p:ext uri="{BB962C8B-B14F-4D97-AF65-F5344CB8AC3E}">
        <p14:creationId xmlns:p14="http://schemas.microsoft.com/office/powerpoint/2010/main" val="37335384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adlı Yeşilay tarafından hazırlanmış kitapçık, s. 45-47.</a:t>
            </a:r>
            <a:endParaRPr lang="tr-TR" b="0" dirty="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18</a:t>
            </a:fld>
            <a:endParaRPr lang="tr-TR"/>
          </a:p>
        </p:txBody>
      </p:sp>
    </p:spTree>
    <p:extLst>
      <p:ext uri="{BB962C8B-B14F-4D97-AF65-F5344CB8AC3E}">
        <p14:creationId xmlns:p14="http://schemas.microsoft.com/office/powerpoint/2010/main" val="3733538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adlı Yeşilay tarafından hazırlanmış kitapçık, s. 40-47.</a:t>
            </a:r>
            <a:endParaRPr lang="tr-TR" b="0" dirty="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19</a:t>
            </a:fld>
            <a:endParaRPr lang="tr-TR"/>
          </a:p>
        </p:txBody>
      </p:sp>
    </p:spTree>
    <p:extLst>
      <p:ext uri="{BB962C8B-B14F-4D97-AF65-F5344CB8AC3E}">
        <p14:creationId xmlns:p14="http://schemas.microsoft.com/office/powerpoint/2010/main" val="2444766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adlı Yeşilay tarafından hazırlanmış kitapçık, s. 1-3.</a:t>
            </a:r>
            <a:endParaRPr lang="tr-TR" b="0" dirty="0"/>
          </a:p>
        </p:txBody>
      </p:sp>
      <p:sp>
        <p:nvSpPr>
          <p:cNvPr id="4" name="Slayt Numarası Yer Tutucusu 3"/>
          <p:cNvSpPr>
            <a:spLocks noGrp="1"/>
          </p:cNvSpPr>
          <p:nvPr>
            <p:ph type="sldNum" sz="quarter" idx="10"/>
          </p:nvPr>
        </p:nvSpPr>
        <p:spPr/>
        <p:txBody>
          <a:bodyPr/>
          <a:lstStyle/>
          <a:p>
            <a:fld id="{86BD9E6E-BA09-4080-A3B9-50777EBC59AC}" type="slidenum">
              <a:rPr lang="tr-TR" smtClean="0"/>
              <a:t>2</a:t>
            </a:fld>
            <a:endParaRPr lang="tr-TR"/>
          </a:p>
        </p:txBody>
      </p:sp>
    </p:spTree>
    <p:extLst>
      <p:ext uri="{BB962C8B-B14F-4D97-AF65-F5344CB8AC3E}">
        <p14:creationId xmlns:p14="http://schemas.microsoft.com/office/powerpoint/2010/main" val="1607014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adlı Yeşilay tarafından hazırlanmış kitapçık, s. 40-47.</a:t>
            </a:r>
            <a:endParaRPr lang="tr-TR" b="0" dirty="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20</a:t>
            </a:fld>
            <a:endParaRPr lang="tr-TR"/>
          </a:p>
        </p:txBody>
      </p:sp>
    </p:spTree>
    <p:extLst>
      <p:ext uri="{BB962C8B-B14F-4D97-AF65-F5344CB8AC3E}">
        <p14:creationId xmlns:p14="http://schemas.microsoft.com/office/powerpoint/2010/main" val="23209199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adlı Yeşilay tarafından hazırlanmış kitapçık, s. 40-47.</a:t>
            </a:r>
            <a:endParaRPr lang="tr-TR" b="0" dirty="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21</a:t>
            </a:fld>
            <a:endParaRPr lang="tr-TR"/>
          </a:p>
        </p:txBody>
      </p:sp>
    </p:spTree>
    <p:extLst>
      <p:ext uri="{BB962C8B-B14F-4D97-AF65-F5344CB8AC3E}">
        <p14:creationId xmlns:p14="http://schemas.microsoft.com/office/powerpoint/2010/main" val="14374113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adlı Yeşilay tarafından hazırlanmış kitapçık, s. 40-47.</a:t>
            </a:r>
            <a:endParaRPr lang="tr-TR" b="0" dirty="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22</a:t>
            </a:fld>
            <a:endParaRPr lang="tr-TR"/>
          </a:p>
        </p:txBody>
      </p:sp>
    </p:spTree>
    <p:extLst>
      <p:ext uri="{BB962C8B-B14F-4D97-AF65-F5344CB8AC3E}">
        <p14:creationId xmlns:p14="http://schemas.microsoft.com/office/powerpoint/2010/main" val="28442558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adlı Yeşilay tarafından hazırlanmış kitapçık, s. 40-47.</a:t>
            </a:r>
            <a:endParaRPr lang="tr-TR" b="0" dirty="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23</a:t>
            </a:fld>
            <a:endParaRPr lang="tr-TR"/>
          </a:p>
        </p:txBody>
      </p:sp>
    </p:spTree>
    <p:extLst>
      <p:ext uri="{BB962C8B-B14F-4D97-AF65-F5344CB8AC3E}">
        <p14:creationId xmlns:p14="http://schemas.microsoft.com/office/powerpoint/2010/main" val="11924279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adlı Yeşilay tarafından hazırlanmış kitapçık, s. 40-47.</a:t>
            </a:r>
            <a:endParaRPr lang="tr-TR" b="0" dirty="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24</a:t>
            </a:fld>
            <a:endParaRPr lang="tr-TR"/>
          </a:p>
        </p:txBody>
      </p:sp>
    </p:spTree>
    <p:extLst>
      <p:ext uri="{BB962C8B-B14F-4D97-AF65-F5344CB8AC3E}">
        <p14:creationId xmlns:p14="http://schemas.microsoft.com/office/powerpoint/2010/main" val="4627313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adlı Yeşilay tarafından hazırlanmış kitapçık, s. 40-47.</a:t>
            </a:r>
            <a:endParaRPr lang="tr-TR" b="0" dirty="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25</a:t>
            </a:fld>
            <a:endParaRPr lang="tr-TR"/>
          </a:p>
        </p:txBody>
      </p:sp>
    </p:spTree>
    <p:extLst>
      <p:ext uri="{BB962C8B-B14F-4D97-AF65-F5344CB8AC3E}">
        <p14:creationId xmlns:p14="http://schemas.microsoft.com/office/powerpoint/2010/main" val="40517376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adlı Yeşilay tarafından hazırlanmış kitapçık, s. 40-47.</a:t>
            </a:r>
            <a:endParaRPr lang="tr-TR" b="0" dirty="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26</a:t>
            </a:fld>
            <a:endParaRPr lang="tr-TR"/>
          </a:p>
        </p:txBody>
      </p:sp>
    </p:spTree>
    <p:extLst>
      <p:ext uri="{BB962C8B-B14F-4D97-AF65-F5344CB8AC3E}">
        <p14:creationId xmlns:p14="http://schemas.microsoft.com/office/powerpoint/2010/main" val="13597067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adlı Yeşilay tarafından hazırlanmış kitapçık, s. 40-47.</a:t>
            </a:r>
            <a:endParaRPr lang="tr-TR" b="0" dirty="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27</a:t>
            </a:fld>
            <a:endParaRPr lang="tr-TR"/>
          </a:p>
        </p:txBody>
      </p:sp>
    </p:spTree>
    <p:extLst>
      <p:ext uri="{BB962C8B-B14F-4D97-AF65-F5344CB8AC3E}">
        <p14:creationId xmlns:p14="http://schemas.microsoft.com/office/powerpoint/2010/main" val="33762737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adlı Yeşilay tarafından hazırlanmış kitapçık, s. 40-47.</a:t>
            </a:r>
            <a:endParaRPr lang="tr-TR" b="0" dirty="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28</a:t>
            </a:fld>
            <a:endParaRPr lang="tr-TR"/>
          </a:p>
        </p:txBody>
      </p:sp>
    </p:spTree>
    <p:extLst>
      <p:ext uri="{BB962C8B-B14F-4D97-AF65-F5344CB8AC3E}">
        <p14:creationId xmlns:p14="http://schemas.microsoft.com/office/powerpoint/2010/main" val="21141916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adlı Yeşilay tarafından hazırlanmış kitapçık, s. 40-47.</a:t>
            </a:r>
            <a:endParaRPr lang="tr-TR" b="0" dirty="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29</a:t>
            </a:fld>
            <a:endParaRPr lang="tr-TR"/>
          </a:p>
        </p:txBody>
      </p:sp>
    </p:spTree>
    <p:extLst>
      <p:ext uri="{BB962C8B-B14F-4D97-AF65-F5344CB8AC3E}">
        <p14:creationId xmlns:p14="http://schemas.microsoft.com/office/powerpoint/2010/main" val="1935335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adlı Yeşilay tarafından hazırlanmış kitapçık, s. 1-3.</a:t>
            </a:r>
            <a:endParaRPr lang="tr-TR" b="0" dirty="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3</a:t>
            </a:fld>
            <a:endParaRPr lang="tr-TR"/>
          </a:p>
        </p:txBody>
      </p:sp>
    </p:spTree>
    <p:extLst>
      <p:ext uri="{BB962C8B-B14F-4D97-AF65-F5344CB8AC3E}">
        <p14:creationId xmlns:p14="http://schemas.microsoft.com/office/powerpoint/2010/main" val="3862151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adlı Yeşilay tarafından hazırlanmış kitapçık, s. 52-53.</a:t>
            </a:r>
            <a:endParaRPr lang="tr-TR" b="0" dirty="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30</a:t>
            </a:fld>
            <a:endParaRPr lang="tr-TR"/>
          </a:p>
        </p:txBody>
      </p:sp>
    </p:spTree>
    <p:extLst>
      <p:ext uri="{BB962C8B-B14F-4D97-AF65-F5344CB8AC3E}">
        <p14:creationId xmlns:p14="http://schemas.microsoft.com/office/powerpoint/2010/main" val="19353354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adlı Yeşilay tarafından hazırlanmış kitapçık, s. 64-65.</a:t>
            </a:r>
            <a:endParaRPr lang="tr-TR" b="0" dirty="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31</a:t>
            </a:fld>
            <a:endParaRPr lang="tr-TR"/>
          </a:p>
        </p:txBody>
      </p:sp>
    </p:spTree>
    <p:extLst>
      <p:ext uri="{BB962C8B-B14F-4D97-AF65-F5344CB8AC3E}">
        <p14:creationId xmlns:p14="http://schemas.microsoft.com/office/powerpoint/2010/main" val="19353354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adlı Yeşilay tarafından hazırlanmış kitapçık, s. 66-67.</a:t>
            </a:r>
            <a:endParaRPr lang="tr-TR" b="0" dirty="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32</a:t>
            </a:fld>
            <a:endParaRPr lang="tr-TR"/>
          </a:p>
        </p:txBody>
      </p:sp>
    </p:spTree>
    <p:extLst>
      <p:ext uri="{BB962C8B-B14F-4D97-AF65-F5344CB8AC3E}">
        <p14:creationId xmlns:p14="http://schemas.microsoft.com/office/powerpoint/2010/main" val="19353354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adlı Yeşilay tarafından hazırlanmış kitapçık, s. 54.</a:t>
            </a:r>
            <a:endParaRPr lang="tr-TR" b="0" dirty="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33</a:t>
            </a:fld>
            <a:endParaRPr lang="tr-TR"/>
          </a:p>
        </p:txBody>
      </p:sp>
    </p:spTree>
    <p:extLst>
      <p:ext uri="{BB962C8B-B14F-4D97-AF65-F5344CB8AC3E}">
        <p14:creationId xmlns:p14="http://schemas.microsoft.com/office/powerpoint/2010/main" val="19353354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adlı Yeşilay tarafından hazırlanmış kitapçık, s. 54-57 ve 62-63.</a:t>
            </a:r>
            <a:endParaRPr lang="tr-TR" b="0" dirty="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34</a:t>
            </a:fld>
            <a:endParaRPr lang="tr-TR"/>
          </a:p>
        </p:txBody>
      </p:sp>
    </p:spTree>
    <p:extLst>
      <p:ext uri="{BB962C8B-B14F-4D97-AF65-F5344CB8AC3E}">
        <p14:creationId xmlns:p14="http://schemas.microsoft.com/office/powerpoint/2010/main" val="19353354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adlı Yeşilay tarafından hazırlanmış kitapçık, s. 54-57 ve 62-63.</a:t>
            </a:r>
            <a:endParaRPr lang="tr-TR" b="0" dirty="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35</a:t>
            </a:fld>
            <a:endParaRPr lang="tr-TR"/>
          </a:p>
        </p:txBody>
      </p:sp>
    </p:spTree>
    <p:extLst>
      <p:ext uri="{BB962C8B-B14F-4D97-AF65-F5344CB8AC3E}">
        <p14:creationId xmlns:p14="http://schemas.microsoft.com/office/powerpoint/2010/main" val="25677884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adlı Yeşilay tarafından hazırlanmış kitapçık, s. 58-59.</a:t>
            </a:r>
            <a:endParaRPr lang="tr-TR" b="0" dirty="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36</a:t>
            </a:fld>
            <a:endParaRPr lang="tr-TR"/>
          </a:p>
        </p:txBody>
      </p:sp>
    </p:spTree>
    <p:extLst>
      <p:ext uri="{BB962C8B-B14F-4D97-AF65-F5344CB8AC3E}">
        <p14:creationId xmlns:p14="http://schemas.microsoft.com/office/powerpoint/2010/main" val="19353354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adlı Yeşilay tarafından hazırlanmış kitapçık, s. 60-61.</a:t>
            </a:r>
            <a:endParaRPr lang="tr-TR" b="0" dirty="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37</a:t>
            </a:fld>
            <a:endParaRPr lang="tr-TR"/>
          </a:p>
        </p:txBody>
      </p:sp>
    </p:spTree>
    <p:extLst>
      <p:ext uri="{BB962C8B-B14F-4D97-AF65-F5344CB8AC3E}">
        <p14:creationId xmlns:p14="http://schemas.microsoft.com/office/powerpoint/2010/main" val="19353354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adlı Yeşilay tarafından hazırlanmış kitapçık, s. 68-71.</a:t>
            </a:r>
            <a:endParaRPr lang="tr-TR" b="0" dirty="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38</a:t>
            </a:fld>
            <a:endParaRPr lang="tr-TR"/>
          </a:p>
        </p:txBody>
      </p:sp>
    </p:spTree>
    <p:extLst>
      <p:ext uri="{BB962C8B-B14F-4D97-AF65-F5344CB8AC3E}">
        <p14:creationId xmlns:p14="http://schemas.microsoft.com/office/powerpoint/2010/main" val="19353354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adlı Yeşilay tarafından hazırlanmış kitapçık, s. 68-71.</a:t>
            </a:r>
            <a:endParaRPr lang="tr-TR" b="0" dirty="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39</a:t>
            </a:fld>
            <a:endParaRPr lang="tr-TR"/>
          </a:p>
        </p:txBody>
      </p:sp>
    </p:spTree>
    <p:extLst>
      <p:ext uri="{BB962C8B-B14F-4D97-AF65-F5344CB8AC3E}">
        <p14:creationId xmlns:p14="http://schemas.microsoft.com/office/powerpoint/2010/main" val="1935335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adlı Yeşilay tarafından hazırlanmış kitapçık, s. 4-5.</a:t>
            </a:r>
            <a:endParaRPr lang="tr-TR" b="0" dirty="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4</a:t>
            </a:fld>
            <a:endParaRPr lang="tr-TR"/>
          </a:p>
        </p:txBody>
      </p:sp>
    </p:spTree>
    <p:extLst>
      <p:ext uri="{BB962C8B-B14F-4D97-AF65-F5344CB8AC3E}">
        <p14:creationId xmlns:p14="http://schemas.microsoft.com/office/powerpoint/2010/main" val="11202640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adlı Yeşilay tarafından hazırlanmış kitapçık, s. 68-71.</a:t>
            </a:r>
            <a:endParaRPr lang="tr-TR" b="0" dirty="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40</a:t>
            </a:fld>
            <a:endParaRPr lang="tr-TR"/>
          </a:p>
        </p:txBody>
      </p:sp>
    </p:spTree>
    <p:extLst>
      <p:ext uri="{BB962C8B-B14F-4D97-AF65-F5344CB8AC3E}">
        <p14:creationId xmlns:p14="http://schemas.microsoft.com/office/powerpoint/2010/main" val="19353354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adlı Yeşilay tarafından hazırlanmış kitapçık, s. 68-71.</a:t>
            </a:r>
            <a:endParaRPr lang="tr-TR" b="0" dirty="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41</a:t>
            </a:fld>
            <a:endParaRPr lang="tr-TR"/>
          </a:p>
        </p:txBody>
      </p:sp>
    </p:spTree>
    <p:extLst>
      <p:ext uri="{BB962C8B-B14F-4D97-AF65-F5344CB8AC3E}">
        <p14:creationId xmlns:p14="http://schemas.microsoft.com/office/powerpoint/2010/main" val="42139035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adlı Yeşilay tarafından hazırlanmış kitapçık, s. 68-71.</a:t>
            </a:r>
            <a:endParaRPr lang="tr-TR" b="0" dirty="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42</a:t>
            </a:fld>
            <a:endParaRPr lang="tr-TR"/>
          </a:p>
        </p:txBody>
      </p:sp>
    </p:spTree>
    <p:extLst>
      <p:ext uri="{BB962C8B-B14F-4D97-AF65-F5344CB8AC3E}">
        <p14:creationId xmlns:p14="http://schemas.microsoft.com/office/powerpoint/2010/main" val="19353354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 Yeşilay tarafından yetişkinlere ve anne babalara yönelik hazırlanmış aşağıdaki kitapçıktan yararlanılarak oluşturulmuştur:</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Uğur Evcin ve A. Nilgün </a:t>
            </a:r>
            <a:r>
              <a:rPr lang="tr-TR" sz="1200" b="0" i="0" u="none" strike="noStrike" kern="1200" baseline="0" dirty="0" err="1" smtClean="0">
                <a:solidFill>
                  <a:schemeClr val="tx1"/>
                </a:solidFill>
                <a:latin typeface="+mn-lt"/>
                <a:ea typeface="+mn-ea"/>
                <a:cs typeface="+mn-cs"/>
              </a:rPr>
              <a:t>Canel</a:t>
            </a:r>
            <a:r>
              <a:rPr lang="tr-TR" sz="1200" b="0" i="0" u="none" strike="noStrike" kern="1200" baseline="0" dirty="0" smtClean="0">
                <a:solidFill>
                  <a:schemeClr val="tx1"/>
                </a:solidFill>
                <a:latin typeface="+mn-lt"/>
                <a:ea typeface="+mn-ea"/>
                <a:cs typeface="+mn-cs"/>
              </a:rPr>
              <a:t>, 2014, İstanbul, Yeşilay TBM Alan Kitaplığı Dizisi No: 10.</a:t>
            </a:r>
            <a:endParaRPr lang="tr-TR" b="0" dirty="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43</a:t>
            </a:fld>
            <a:endParaRPr lang="tr-TR"/>
          </a:p>
        </p:txBody>
      </p:sp>
    </p:spTree>
    <p:extLst>
      <p:ext uri="{BB962C8B-B14F-4D97-AF65-F5344CB8AC3E}">
        <p14:creationId xmlns:p14="http://schemas.microsoft.com/office/powerpoint/2010/main" val="6309481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 Yeşilay tarafından yetişkinlere ve anne babalara yönelik hazırlanmış aşağıdaki kitapçıktan yararlanılarak oluşturulmuştur:</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Uğur Evcin ve A. Nilgün </a:t>
            </a:r>
            <a:r>
              <a:rPr lang="tr-TR" sz="1200" b="0" i="0" u="none" strike="noStrike" kern="1200" baseline="0" dirty="0" err="1" smtClean="0">
                <a:solidFill>
                  <a:schemeClr val="tx1"/>
                </a:solidFill>
                <a:latin typeface="+mn-lt"/>
                <a:ea typeface="+mn-ea"/>
                <a:cs typeface="+mn-cs"/>
              </a:rPr>
              <a:t>Canel</a:t>
            </a:r>
            <a:r>
              <a:rPr lang="tr-TR" sz="1200" b="0" i="0" u="none" strike="noStrike" kern="1200" baseline="0" smtClean="0">
                <a:solidFill>
                  <a:schemeClr val="tx1"/>
                </a:solidFill>
                <a:latin typeface="+mn-lt"/>
                <a:ea typeface="+mn-ea"/>
                <a:cs typeface="+mn-cs"/>
              </a:rPr>
              <a:t>, 2014, İstanbul, Yeşilay TBM Alan Kitaplığı Dizisi No: 10.</a:t>
            </a:r>
            <a:endParaRPr lang="tr-TR" b="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44</a:t>
            </a:fld>
            <a:endParaRPr lang="tr-TR"/>
          </a:p>
        </p:txBody>
      </p:sp>
    </p:spTree>
    <p:extLst>
      <p:ext uri="{BB962C8B-B14F-4D97-AF65-F5344CB8AC3E}">
        <p14:creationId xmlns:p14="http://schemas.microsoft.com/office/powerpoint/2010/main" val="1319966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adlı Yeşilay tarafından hazırlanmış kitapçık, s. 4-5.</a:t>
            </a:r>
            <a:endParaRPr lang="tr-TR" b="0" dirty="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5</a:t>
            </a:fld>
            <a:endParaRPr lang="tr-TR"/>
          </a:p>
        </p:txBody>
      </p:sp>
    </p:spTree>
    <p:extLst>
      <p:ext uri="{BB962C8B-B14F-4D97-AF65-F5344CB8AC3E}">
        <p14:creationId xmlns:p14="http://schemas.microsoft.com/office/powerpoint/2010/main" val="1774962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adlı Yeşilay tarafından hazırlanmış kitapçık, s. 26.</a:t>
            </a:r>
            <a:endParaRPr lang="tr-TR" b="0" dirty="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6</a:t>
            </a:fld>
            <a:endParaRPr lang="tr-TR"/>
          </a:p>
        </p:txBody>
      </p:sp>
    </p:spTree>
    <p:extLst>
      <p:ext uri="{BB962C8B-B14F-4D97-AF65-F5344CB8AC3E}">
        <p14:creationId xmlns:p14="http://schemas.microsoft.com/office/powerpoint/2010/main" val="73446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adlı Yeşilay tarafından hazırlanmış kitapçık, s. 10-19.</a:t>
            </a:r>
            <a:endParaRPr lang="tr-TR" b="0" dirty="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7</a:t>
            </a:fld>
            <a:endParaRPr lang="tr-TR"/>
          </a:p>
        </p:txBody>
      </p:sp>
    </p:spTree>
    <p:extLst>
      <p:ext uri="{BB962C8B-B14F-4D97-AF65-F5344CB8AC3E}">
        <p14:creationId xmlns:p14="http://schemas.microsoft.com/office/powerpoint/2010/main" val="3362167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adlı Yeşilay tarafından hazırlanmış kitapçık, s. 10-19.</a:t>
            </a:r>
            <a:endParaRPr lang="tr-TR" b="0" dirty="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8</a:t>
            </a:fld>
            <a:endParaRPr lang="tr-TR"/>
          </a:p>
        </p:txBody>
      </p:sp>
    </p:spTree>
    <p:extLst>
      <p:ext uri="{BB962C8B-B14F-4D97-AF65-F5344CB8AC3E}">
        <p14:creationId xmlns:p14="http://schemas.microsoft.com/office/powerpoint/2010/main" val="1932738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adlı Yeşilay tarafından hazırlanmış kitapçık, s. 27.</a:t>
            </a:r>
            <a:endParaRPr lang="tr-TR" b="0" dirty="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9</a:t>
            </a:fld>
            <a:endParaRPr lang="tr-TR"/>
          </a:p>
        </p:txBody>
      </p:sp>
    </p:spTree>
    <p:extLst>
      <p:ext uri="{BB962C8B-B14F-4D97-AF65-F5344CB8AC3E}">
        <p14:creationId xmlns:p14="http://schemas.microsoft.com/office/powerpoint/2010/main" val="2359169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30"/>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EDF49A9C-D84B-4D10-9754-04FD9E88521C}" type="datetimeFigureOut">
              <a:rPr lang="tr-TR"/>
              <a:pPr>
                <a:defRPr/>
              </a:pPr>
              <a:t>24.2.2015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69AF3EA1-86EA-473B-A473-5BA91C62563F}" type="slidenum">
              <a:rPr lang="tr-TR"/>
              <a:pPr/>
              <a:t>‹#›</a:t>
            </a:fld>
            <a:endParaRPr lang="tr-TR" dirty="0"/>
          </a:p>
        </p:txBody>
      </p:sp>
    </p:spTree>
    <p:extLst>
      <p:ext uri="{BB962C8B-B14F-4D97-AF65-F5344CB8AC3E}">
        <p14:creationId xmlns:p14="http://schemas.microsoft.com/office/powerpoint/2010/main" val="1155575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616EE2ED-3DFE-41A8-B473-B114DF2125DA}" type="datetimeFigureOut">
              <a:rPr lang="tr-TR"/>
              <a:pPr>
                <a:defRPr/>
              </a:pPr>
              <a:t>24.2.2015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5E5C55D6-1AEF-4998-8F68-7AC5FB5DB4E0}" type="slidenum">
              <a:rPr lang="tr-TR"/>
              <a:pPr/>
              <a:t>‹#›</a:t>
            </a:fld>
            <a:endParaRPr lang="tr-TR" dirty="0"/>
          </a:p>
        </p:txBody>
      </p:sp>
    </p:spTree>
    <p:extLst>
      <p:ext uri="{BB962C8B-B14F-4D97-AF65-F5344CB8AC3E}">
        <p14:creationId xmlns:p14="http://schemas.microsoft.com/office/powerpoint/2010/main" val="3006842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3"/>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43"/>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9FF8911F-54FA-4D4D-ABB6-D40DA3FDC46A}" type="datetimeFigureOut">
              <a:rPr lang="tr-TR"/>
              <a:pPr>
                <a:defRPr/>
              </a:pPr>
              <a:t>24.2.2015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A275D635-F1D8-4AE5-A381-0664EEF55CDB}" type="slidenum">
              <a:rPr lang="tr-TR"/>
              <a:pPr/>
              <a:t>‹#›</a:t>
            </a:fld>
            <a:endParaRPr lang="tr-TR" dirty="0"/>
          </a:p>
        </p:txBody>
      </p:sp>
    </p:spTree>
    <p:extLst>
      <p:ext uri="{BB962C8B-B14F-4D97-AF65-F5344CB8AC3E}">
        <p14:creationId xmlns:p14="http://schemas.microsoft.com/office/powerpoint/2010/main" val="550229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8A1FBCCC-E50C-4A5E-B55D-C69538992FCF}" type="datetimeFigureOut">
              <a:rPr lang="tr-TR"/>
              <a:pPr>
                <a:defRPr/>
              </a:pPr>
              <a:t>24.2.2015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F008011E-8B28-4BF6-A4A2-1ED1B8AF16B5}" type="slidenum">
              <a:rPr lang="tr-TR"/>
              <a:pPr/>
              <a:t>‹#›</a:t>
            </a:fld>
            <a:endParaRPr lang="tr-TR" dirty="0"/>
          </a:p>
        </p:txBody>
      </p:sp>
    </p:spTree>
    <p:extLst>
      <p:ext uri="{BB962C8B-B14F-4D97-AF65-F5344CB8AC3E}">
        <p14:creationId xmlns:p14="http://schemas.microsoft.com/office/powerpoint/2010/main" val="1038934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35D63235-7F78-425B-B116-ADBF7453E5E5}" type="datetimeFigureOut">
              <a:rPr lang="tr-TR"/>
              <a:pPr>
                <a:defRPr/>
              </a:pPr>
              <a:t>24.2.2015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1DB32EDB-E287-4B4F-B5CA-A3F883935F68}" type="slidenum">
              <a:rPr lang="tr-TR"/>
              <a:pPr/>
              <a:t>‹#›</a:t>
            </a:fld>
            <a:endParaRPr lang="tr-TR" dirty="0"/>
          </a:p>
        </p:txBody>
      </p:sp>
    </p:spTree>
    <p:extLst>
      <p:ext uri="{BB962C8B-B14F-4D97-AF65-F5344CB8AC3E}">
        <p14:creationId xmlns:p14="http://schemas.microsoft.com/office/powerpoint/2010/main" val="1036968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FE1CB8A8-1FF5-41CA-8FCA-A83B2F515DE7}" type="datetimeFigureOut">
              <a:rPr lang="tr-TR"/>
              <a:pPr>
                <a:defRPr/>
              </a:pPr>
              <a:t>24.2.2015</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dirty="0"/>
          </a:p>
        </p:txBody>
      </p:sp>
      <p:sp>
        <p:nvSpPr>
          <p:cNvPr id="7" name="5 Slayt Numarası Yer Tutucusu"/>
          <p:cNvSpPr>
            <a:spLocks noGrp="1"/>
          </p:cNvSpPr>
          <p:nvPr>
            <p:ph type="sldNum" sz="quarter" idx="12"/>
          </p:nvPr>
        </p:nvSpPr>
        <p:spPr/>
        <p:txBody>
          <a:bodyPr/>
          <a:lstStyle>
            <a:lvl1pPr>
              <a:defRPr/>
            </a:lvl1pPr>
          </a:lstStyle>
          <a:p>
            <a:fld id="{02F14A09-1F7E-43B8-9E7F-97611A177FFC}" type="slidenum">
              <a:rPr lang="tr-TR"/>
              <a:pPr/>
              <a:t>‹#›</a:t>
            </a:fld>
            <a:endParaRPr lang="tr-TR" dirty="0"/>
          </a:p>
        </p:txBody>
      </p:sp>
    </p:spTree>
    <p:extLst>
      <p:ext uri="{BB962C8B-B14F-4D97-AF65-F5344CB8AC3E}">
        <p14:creationId xmlns:p14="http://schemas.microsoft.com/office/powerpoint/2010/main" val="1077657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38C81B8A-21DD-4DF9-AB3E-AA08BC339A3D}" type="datetimeFigureOut">
              <a:rPr lang="tr-TR"/>
              <a:pPr>
                <a:defRPr/>
              </a:pPr>
              <a:t>24.2.2015</a:t>
            </a:fld>
            <a:endParaRPr lang="tr-TR" dirty="0"/>
          </a:p>
        </p:txBody>
      </p:sp>
      <p:sp>
        <p:nvSpPr>
          <p:cNvPr id="8" name="4 Altbilgi Yer Tutucusu"/>
          <p:cNvSpPr>
            <a:spLocks noGrp="1"/>
          </p:cNvSpPr>
          <p:nvPr>
            <p:ph type="ftr" sz="quarter" idx="11"/>
          </p:nvPr>
        </p:nvSpPr>
        <p:spPr/>
        <p:txBody>
          <a:bodyPr/>
          <a:lstStyle>
            <a:lvl1pPr>
              <a:defRPr/>
            </a:lvl1pPr>
          </a:lstStyle>
          <a:p>
            <a:pPr>
              <a:defRPr/>
            </a:pPr>
            <a:endParaRPr lang="tr-TR" dirty="0"/>
          </a:p>
        </p:txBody>
      </p:sp>
      <p:sp>
        <p:nvSpPr>
          <p:cNvPr id="9" name="5 Slayt Numarası Yer Tutucusu"/>
          <p:cNvSpPr>
            <a:spLocks noGrp="1"/>
          </p:cNvSpPr>
          <p:nvPr>
            <p:ph type="sldNum" sz="quarter" idx="12"/>
          </p:nvPr>
        </p:nvSpPr>
        <p:spPr/>
        <p:txBody>
          <a:bodyPr/>
          <a:lstStyle>
            <a:lvl1pPr>
              <a:defRPr/>
            </a:lvl1pPr>
          </a:lstStyle>
          <a:p>
            <a:fld id="{1BCCAD9A-70BF-4D87-B557-B1788B3E98B6}" type="slidenum">
              <a:rPr lang="tr-TR"/>
              <a:pPr/>
              <a:t>‹#›</a:t>
            </a:fld>
            <a:endParaRPr lang="tr-TR" dirty="0"/>
          </a:p>
        </p:txBody>
      </p:sp>
    </p:spTree>
    <p:extLst>
      <p:ext uri="{BB962C8B-B14F-4D97-AF65-F5344CB8AC3E}">
        <p14:creationId xmlns:p14="http://schemas.microsoft.com/office/powerpoint/2010/main" val="1848218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1872ABB4-79C5-4A99-913A-7B7348A583BE}" type="datetimeFigureOut">
              <a:rPr lang="tr-TR"/>
              <a:pPr>
                <a:defRPr/>
              </a:pPr>
              <a:t>24.2.2015</a:t>
            </a:fld>
            <a:endParaRPr lang="tr-TR" dirty="0"/>
          </a:p>
        </p:txBody>
      </p:sp>
      <p:sp>
        <p:nvSpPr>
          <p:cNvPr id="4" name="4 Altbilgi Yer Tutucusu"/>
          <p:cNvSpPr>
            <a:spLocks noGrp="1"/>
          </p:cNvSpPr>
          <p:nvPr>
            <p:ph type="ftr" sz="quarter" idx="11"/>
          </p:nvPr>
        </p:nvSpPr>
        <p:spPr/>
        <p:txBody>
          <a:bodyPr/>
          <a:lstStyle>
            <a:lvl1pPr>
              <a:defRPr/>
            </a:lvl1pPr>
          </a:lstStyle>
          <a:p>
            <a:pPr>
              <a:defRPr/>
            </a:pPr>
            <a:endParaRPr lang="tr-TR" dirty="0"/>
          </a:p>
        </p:txBody>
      </p:sp>
      <p:sp>
        <p:nvSpPr>
          <p:cNvPr id="5" name="5 Slayt Numarası Yer Tutucusu"/>
          <p:cNvSpPr>
            <a:spLocks noGrp="1"/>
          </p:cNvSpPr>
          <p:nvPr>
            <p:ph type="sldNum" sz="quarter" idx="12"/>
          </p:nvPr>
        </p:nvSpPr>
        <p:spPr/>
        <p:txBody>
          <a:bodyPr/>
          <a:lstStyle>
            <a:lvl1pPr>
              <a:defRPr/>
            </a:lvl1pPr>
          </a:lstStyle>
          <a:p>
            <a:fld id="{FC2B0451-A93C-4BB7-8CE7-08C7FAF8FF82}" type="slidenum">
              <a:rPr lang="tr-TR"/>
              <a:pPr/>
              <a:t>‹#›</a:t>
            </a:fld>
            <a:endParaRPr lang="tr-TR" dirty="0"/>
          </a:p>
        </p:txBody>
      </p:sp>
    </p:spTree>
    <p:extLst>
      <p:ext uri="{BB962C8B-B14F-4D97-AF65-F5344CB8AC3E}">
        <p14:creationId xmlns:p14="http://schemas.microsoft.com/office/powerpoint/2010/main" val="1320928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8C976842-873E-4E9F-90DA-B0EF8D36CA75}" type="datetimeFigureOut">
              <a:rPr lang="tr-TR"/>
              <a:pPr>
                <a:defRPr/>
              </a:pPr>
              <a:t>24.2.2015</a:t>
            </a:fld>
            <a:endParaRPr lang="tr-TR" dirty="0"/>
          </a:p>
        </p:txBody>
      </p:sp>
      <p:sp>
        <p:nvSpPr>
          <p:cNvPr id="3" name="4 Altbilgi Yer Tutucusu"/>
          <p:cNvSpPr>
            <a:spLocks noGrp="1"/>
          </p:cNvSpPr>
          <p:nvPr>
            <p:ph type="ftr" sz="quarter" idx="11"/>
          </p:nvPr>
        </p:nvSpPr>
        <p:spPr/>
        <p:txBody>
          <a:bodyPr/>
          <a:lstStyle>
            <a:lvl1pPr>
              <a:defRPr/>
            </a:lvl1pPr>
          </a:lstStyle>
          <a:p>
            <a:pPr>
              <a:defRPr/>
            </a:pPr>
            <a:endParaRPr lang="tr-TR" dirty="0"/>
          </a:p>
        </p:txBody>
      </p:sp>
      <p:sp>
        <p:nvSpPr>
          <p:cNvPr id="4" name="5 Slayt Numarası Yer Tutucusu"/>
          <p:cNvSpPr>
            <a:spLocks noGrp="1"/>
          </p:cNvSpPr>
          <p:nvPr>
            <p:ph type="sldNum" sz="quarter" idx="12"/>
          </p:nvPr>
        </p:nvSpPr>
        <p:spPr/>
        <p:txBody>
          <a:bodyPr/>
          <a:lstStyle>
            <a:lvl1pPr>
              <a:defRPr/>
            </a:lvl1pPr>
          </a:lstStyle>
          <a:p>
            <a:fld id="{18D401E5-91FC-41D5-BEA9-5077269131A8}" type="slidenum">
              <a:rPr lang="tr-TR"/>
              <a:pPr/>
              <a:t>‹#›</a:t>
            </a:fld>
            <a:endParaRPr lang="tr-TR" dirty="0"/>
          </a:p>
        </p:txBody>
      </p:sp>
    </p:spTree>
    <p:extLst>
      <p:ext uri="{BB962C8B-B14F-4D97-AF65-F5344CB8AC3E}">
        <p14:creationId xmlns:p14="http://schemas.microsoft.com/office/powerpoint/2010/main" val="2346035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6"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D02600CF-2D38-48ED-B6B9-0D6F327C1DA6}" type="datetimeFigureOut">
              <a:rPr lang="tr-TR"/>
              <a:pPr>
                <a:defRPr/>
              </a:pPr>
              <a:t>24.2.2015</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dirty="0"/>
          </a:p>
        </p:txBody>
      </p:sp>
      <p:sp>
        <p:nvSpPr>
          <p:cNvPr id="7" name="5 Slayt Numarası Yer Tutucusu"/>
          <p:cNvSpPr>
            <a:spLocks noGrp="1"/>
          </p:cNvSpPr>
          <p:nvPr>
            <p:ph type="sldNum" sz="quarter" idx="12"/>
          </p:nvPr>
        </p:nvSpPr>
        <p:spPr/>
        <p:txBody>
          <a:bodyPr/>
          <a:lstStyle>
            <a:lvl1pPr>
              <a:defRPr/>
            </a:lvl1pPr>
          </a:lstStyle>
          <a:p>
            <a:fld id="{1495382F-181F-4DF9-B68C-DBA6C6FD97AF}" type="slidenum">
              <a:rPr lang="tr-TR"/>
              <a:pPr/>
              <a:t>‹#›</a:t>
            </a:fld>
            <a:endParaRPr lang="tr-TR" dirty="0"/>
          </a:p>
        </p:txBody>
      </p:sp>
    </p:spTree>
    <p:extLst>
      <p:ext uri="{BB962C8B-B14F-4D97-AF65-F5344CB8AC3E}">
        <p14:creationId xmlns:p14="http://schemas.microsoft.com/office/powerpoint/2010/main" val="2895944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1"/>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dirty="0"/>
          </a:p>
        </p:txBody>
      </p:sp>
      <p:sp>
        <p:nvSpPr>
          <p:cNvPr id="4" name="3 Metin Yer Tutucusu"/>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1476A3D6-18B6-4931-98C8-DCF23A9AAC62}" type="datetimeFigureOut">
              <a:rPr lang="tr-TR"/>
              <a:pPr>
                <a:defRPr/>
              </a:pPr>
              <a:t>24.2.2015</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dirty="0"/>
          </a:p>
        </p:txBody>
      </p:sp>
      <p:sp>
        <p:nvSpPr>
          <p:cNvPr id="7" name="5 Slayt Numarası Yer Tutucusu"/>
          <p:cNvSpPr>
            <a:spLocks noGrp="1"/>
          </p:cNvSpPr>
          <p:nvPr>
            <p:ph type="sldNum" sz="quarter" idx="12"/>
          </p:nvPr>
        </p:nvSpPr>
        <p:spPr/>
        <p:txBody>
          <a:bodyPr/>
          <a:lstStyle>
            <a:lvl1pPr>
              <a:defRPr/>
            </a:lvl1pPr>
          </a:lstStyle>
          <a:p>
            <a:fld id="{9A8227AF-2B91-4DC3-87B8-6A09481A29A8}" type="slidenum">
              <a:rPr lang="tr-TR"/>
              <a:pPr/>
              <a:t>‹#›</a:t>
            </a:fld>
            <a:endParaRPr lang="tr-TR" dirty="0"/>
          </a:p>
        </p:txBody>
      </p:sp>
    </p:spTree>
    <p:extLst>
      <p:ext uri="{BB962C8B-B14F-4D97-AF65-F5344CB8AC3E}">
        <p14:creationId xmlns:p14="http://schemas.microsoft.com/office/powerpoint/2010/main" val="887308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D1EC1DD-7043-46CD-8E52-E4254A001867}" type="datetimeFigureOut">
              <a:rPr lang="tr-TR"/>
              <a:pPr>
                <a:defRPr/>
              </a:pPr>
              <a:t>24.2.2015</a:t>
            </a:fld>
            <a:endParaRPr lang="tr-TR" dirty="0"/>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dirty="0"/>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300C12CB-9236-474C-8B03-CDDC4EDDAFCC}" type="slidenum">
              <a:rPr lang="tr-TR"/>
              <a:pPr/>
              <a:t>‹#›</a:t>
            </a:fld>
            <a:endParaRPr lang="tr-T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98977"/>
            <a:ext cx="9144000" cy="759023"/>
          </a:xfrm>
          <a:prstGeom prst="rect">
            <a:avLst/>
          </a:prstGeom>
        </p:spPr>
      </p:pic>
    </p:spTree>
    <p:extLst>
      <p:ext uri="{BB962C8B-B14F-4D97-AF65-F5344CB8AC3E}">
        <p14:creationId xmlns:p14="http://schemas.microsoft.com/office/powerpoint/2010/main" val="3201822616"/>
      </p:ext>
    </p:extLst>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692"/>
            <a:ext cx="9144000" cy="6858000"/>
          </a:xfrm>
          <a:prstGeom prst="rect">
            <a:avLst/>
          </a:prstGeom>
        </p:spPr>
      </p:pic>
      <p:sp>
        <p:nvSpPr>
          <p:cNvPr id="7" name="TextBox 6"/>
          <p:cNvSpPr txBox="1"/>
          <p:nvPr/>
        </p:nvSpPr>
        <p:spPr>
          <a:xfrm>
            <a:off x="288032" y="188640"/>
            <a:ext cx="8855968" cy="769441"/>
          </a:xfrm>
          <a:prstGeom prst="rect">
            <a:avLst/>
          </a:prstGeom>
          <a:noFill/>
        </p:spPr>
        <p:txBody>
          <a:bodyPr wrap="square" rtlCol="0">
            <a:spAutoFit/>
          </a:bodyPr>
          <a:lstStyle/>
          <a:p>
            <a:r>
              <a:rPr lang="en-US" sz="4400" dirty="0" err="1" smtClean="0">
                <a:solidFill>
                  <a:srgbClr val="FF0000"/>
                </a:solidFill>
                <a:latin typeface="+mj-lt"/>
              </a:rPr>
              <a:t>Bir</a:t>
            </a:r>
            <a:r>
              <a:rPr lang="en-US" sz="4400" dirty="0" smtClean="0">
                <a:solidFill>
                  <a:srgbClr val="FF0000"/>
                </a:solidFill>
                <a:latin typeface="+mj-lt"/>
              </a:rPr>
              <a:t> </a:t>
            </a:r>
            <a:r>
              <a:rPr lang="en-US" sz="4400" dirty="0" err="1" smtClean="0">
                <a:solidFill>
                  <a:srgbClr val="FF0000"/>
                </a:solidFill>
                <a:latin typeface="+mj-lt"/>
              </a:rPr>
              <a:t>Kişi</a:t>
            </a:r>
            <a:r>
              <a:rPr lang="en-US" sz="4400" dirty="0" smtClean="0">
                <a:solidFill>
                  <a:srgbClr val="FF0000"/>
                </a:solidFill>
                <a:latin typeface="+mj-lt"/>
              </a:rPr>
              <a:t> Ne Zaman </a:t>
            </a:r>
            <a:r>
              <a:rPr lang="en-US" sz="4400" dirty="0" err="1" smtClean="0">
                <a:solidFill>
                  <a:srgbClr val="FF0000"/>
                </a:solidFill>
                <a:latin typeface="+mj-lt"/>
              </a:rPr>
              <a:t>Bağımlı</a:t>
            </a:r>
            <a:r>
              <a:rPr lang="en-US" sz="4400" dirty="0" smtClean="0">
                <a:solidFill>
                  <a:srgbClr val="FF0000"/>
                </a:solidFill>
                <a:latin typeface="+mj-lt"/>
              </a:rPr>
              <a:t> </a:t>
            </a:r>
            <a:r>
              <a:rPr lang="en-US" sz="4400" dirty="0" err="1" smtClean="0">
                <a:solidFill>
                  <a:srgbClr val="FF0000"/>
                </a:solidFill>
                <a:latin typeface="+mj-lt"/>
              </a:rPr>
              <a:t>Sayılır</a:t>
            </a:r>
            <a:r>
              <a:rPr lang="en-US" sz="4400" dirty="0" smtClean="0">
                <a:solidFill>
                  <a:srgbClr val="FF0000"/>
                </a:solidFill>
                <a:latin typeface="+mj-lt"/>
              </a:rPr>
              <a:t>?</a:t>
            </a:r>
            <a:endParaRPr lang="en-US" sz="4400" dirty="0">
              <a:solidFill>
                <a:srgbClr val="FF0000"/>
              </a:solidFill>
              <a:latin typeface="+mj-lt"/>
            </a:endParaRPr>
          </a:p>
        </p:txBody>
      </p:sp>
      <p:sp>
        <p:nvSpPr>
          <p:cNvPr id="5" name="TextBox 4"/>
          <p:cNvSpPr txBox="1"/>
          <p:nvPr/>
        </p:nvSpPr>
        <p:spPr>
          <a:xfrm>
            <a:off x="288032" y="1340768"/>
            <a:ext cx="8573005" cy="2123658"/>
          </a:xfrm>
          <a:prstGeom prst="rect">
            <a:avLst/>
          </a:prstGeom>
          <a:noFill/>
        </p:spPr>
        <p:txBody>
          <a:bodyPr wrap="square" rtlCol="0">
            <a:spAutoFit/>
          </a:bodyPr>
          <a:lstStyle/>
          <a:p>
            <a:r>
              <a:rPr lang="tr-TR" sz="4400" dirty="0" smtClean="0">
                <a:solidFill>
                  <a:schemeClr val="bg1"/>
                </a:solidFill>
                <a:latin typeface="+mn-lt"/>
              </a:rPr>
              <a:t>	 </a:t>
            </a:r>
            <a:r>
              <a:rPr lang="en-US" sz="4400" dirty="0" err="1" smtClean="0">
                <a:solidFill>
                  <a:schemeClr val="bg1"/>
                </a:solidFill>
                <a:latin typeface="+mn-lt"/>
              </a:rPr>
              <a:t>Bağımlılık</a:t>
            </a:r>
            <a:r>
              <a:rPr lang="en-US" sz="4400" dirty="0" smtClean="0">
                <a:solidFill>
                  <a:schemeClr val="bg1"/>
                </a:solidFill>
                <a:latin typeface="+mn-lt"/>
              </a:rPr>
              <a:t> </a:t>
            </a:r>
            <a:r>
              <a:rPr lang="en-US" sz="4400" dirty="0" err="1">
                <a:solidFill>
                  <a:schemeClr val="bg1"/>
                </a:solidFill>
                <a:latin typeface="+mn-lt"/>
              </a:rPr>
              <a:t>Sendromunun</a:t>
            </a:r>
            <a:r>
              <a:rPr lang="en-US" sz="4400" dirty="0">
                <a:solidFill>
                  <a:schemeClr val="bg1"/>
                </a:solidFill>
                <a:latin typeface="+mn-lt"/>
              </a:rPr>
              <a:t> </a:t>
            </a:r>
            <a:endParaRPr lang="tr-TR" sz="4400" dirty="0" smtClean="0">
              <a:solidFill>
                <a:schemeClr val="bg1"/>
              </a:solidFill>
              <a:latin typeface="+mn-lt"/>
            </a:endParaRPr>
          </a:p>
          <a:p>
            <a:r>
              <a:rPr lang="tr-TR" sz="4400" dirty="0">
                <a:solidFill>
                  <a:schemeClr val="bg1"/>
                </a:solidFill>
                <a:latin typeface="+mn-lt"/>
              </a:rPr>
              <a:t>	</a:t>
            </a:r>
            <a:r>
              <a:rPr lang="tr-TR" sz="4400" dirty="0" smtClean="0">
                <a:solidFill>
                  <a:schemeClr val="bg1"/>
                </a:solidFill>
                <a:latin typeface="+mn-lt"/>
              </a:rPr>
              <a:t> </a:t>
            </a:r>
            <a:r>
              <a:rPr lang="en-US" sz="4400" dirty="0" err="1" smtClean="0">
                <a:solidFill>
                  <a:schemeClr val="bg1"/>
                </a:solidFill>
                <a:latin typeface="+mn-lt"/>
              </a:rPr>
              <a:t>Ölçütleri</a:t>
            </a:r>
            <a:r>
              <a:rPr lang="en-US" sz="4400" dirty="0" smtClean="0">
                <a:solidFill>
                  <a:schemeClr val="bg1"/>
                </a:solidFill>
                <a:latin typeface="+mn-lt"/>
              </a:rPr>
              <a:t> Ne</a:t>
            </a:r>
            <a:r>
              <a:rPr lang="tr-TR" sz="4400" dirty="0" err="1" smtClean="0">
                <a:solidFill>
                  <a:schemeClr val="bg1"/>
                </a:solidFill>
                <a:latin typeface="+mn-lt"/>
              </a:rPr>
              <a:t>ler</a:t>
            </a:r>
            <a:r>
              <a:rPr lang="en-US" sz="4400" dirty="0" err="1" smtClean="0">
                <a:solidFill>
                  <a:schemeClr val="bg1"/>
                </a:solidFill>
                <a:latin typeface="+mn-lt"/>
              </a:rPr>
              <a:t>dir</a:t>
            </a:r>
            <a:r>
              <a:rPr lang="en-US" sz="4400" dirty="0">
                <a:solidFill>
                  <a:schemeClr val="bg1"/>
                </a:solidFill>
                <a:latin typeface="+mn-lt"/>
              </a:rPr>
              <a:t>? </a:t>
            </a:r>
            <a:r>
              <a:rPr lang="tr-TR" sz="4400" dirty="0" smtClean="0">
                <a:solidFill>
                  <a:schemeClr val="bg1"/>
                </a:solidFill>
                <a:latin typeface="+mn-lt"/>
              </a:rPr>
              <a:t/>
            </a:r>
            <a:br>
              <a:rPr lang="tr-TR" sz="4400" dirty="0" smtClean="0">
                <a:solidFill>
                  <a:schemeClr val="bg1"/>
                </a:solidFill>
                <a:latin typeface="+mn-lt"/>
              </a:rPr>
            </a:br>
            <a:r>
              <a:rPr lang="tr-TR" sz="4400" dirty="0" smtClean="0">
                <a:solidFill>
                  <a:schemeClr val="bg1"/>
                </a:solidFill>
                <a:latin typeface="+mn-lt"/>
              </a:rPr>
              <a:t>	</a:t>
            </a:r>
            <a:endParaRPr lang="en-US" sz="4400" dirty="0">
              <a:solidFill>
                <a:srgbClr val="FF0000"/>
              </a:solidFill>
              <a:latin typeface="+mn-lt"/>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738" y="1484784"/>
            <a:ext cx="952500" cy="542925"/>
          </a:xfrm>
          <a:prstGeom prst="rect">
            <a:avLst/>
          </a:prstGeom>
        </p:spPr>
      </p:pic>
    </p:spTree>
    <p:extLst>
      <p:ext uri="{BB962C8B-B14F-4D97-AF65-F5344CB8AC3E}">
        <p14:creationId xmlns:p14="http://schemas.microsoft.com/office/powerpoint/2010/main" val="287366110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out)">
                                      <p:cBhvr>
                                        <p:cTn id="7" dur="2000"/>
                                        <p:tgtEl>
                                          <p:spTgt spid="5">
                                            <p:txEl>
                                              <p:pRg st="0" end="0"/>
                                            </p:txEl>
                                          </p:spTgt>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ox(out)">
                                      <p:cBhvr>
                                        <p:cTn id="10" dur="2000"/>
                                        <p:tgtEl>
                                          <p:spTgt spid="5">
                                            <p:txEl>
                                              <p:pRg st="1" end="1"/>
                                            </p:txEl>
                                          </p:spTgt>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1323439"/>
          </a:xfrm>
          <a:prstGeom prst="rect">
            <a:avLst/>
          </a:prstGeom>
          <a:noFill/>
        </p:spPr>
        <p:txBody>
          <a:bodyPr wrap="square" rtlCol="0">
            <a:spAutoFit/>
          </a:bodyPr>
          <a:lstStyle/>
          <a:p>
            <a:r>
              <a:rPr lang="en-US" sz="4000" dirty="0" err="1">
                <a:solidFill>
                  <a:srgbClr val="FF0000"/>
                </a:solidFill>
                <a:latin typeface="+mj-lt"/>
              </a:rPr>
              <a:t>Aşağıdakilerden</a:t>
            </a:r>
            <a:r>
              <a:rPr lang="en-US" sz="4000" dirty="0">
                <a:solidFill>
                  <a:srgbClr val="FF0000"/>
                </a:solidFill>
                <a:latin typeface="+mj-lt"/>
              </a:rPr>
              <a:t> </a:t>
            </a:r>
            <a:r>
              <a:rPr lang="en-US" sz="4000" u="sng" dirty="0" err="1">
                <a:solidFill>
                  <a:srgbClr val="FF0000"/>
                </a:solidFill>
                <a:latin typeface="+mj-lt"/>
              </a:rPr>
              <a:t>sadece</a:t>
            </a:r>
            <a:r>
              <a:rPr lang="en-US" sz="4000" u="sng" dirty="0">
                <a:solidFill>
                  <a:srgbClr val="FF0000"/>
                </a:solidFill>
                <a:latin typeface="+mj-lt"/>
              </a:rPr>
              <a:t> </a:t>
            </a:r>
            <a:r>
              <a:rPr lang="en-US" sz="4000" u="sng" dirty="0" err="1">
                <a:solidFill>
                  <a:srgbClr val="FF0000"/>
                </a:solidFill>
                <a:latin typeface="+mj-lt"/>
              </a:rPr>
              <a:t>üçü</a:t>
            </a:r>
            <a:r>
              <a:rPr lang="en-US" sz="4000" dirty="0">
                <a:solidFill>
                  <a:srgbClr val="FF0000"/>
                </a:solidFill>
                <a:latin typeface="+mj-lt"/>
              </a:rPr>
              <a:t> 12 </a:t>
            </a:r>
            <a:r>
              <a:rPr lang="en-US" sz="4000" dirty="0" err="1">
                <a:solidFill>
                  <a:srgbClr val="FF0000"/>
                </a:solidFill>
                <a:latin typeface="+mj-lt"/>
              </a:rPr>
              <a:t>aylık</a:t>
            </a:r>
            <a:r>
              <a:rPr lang="en-US" sz="4000" dirty="0">
                <a:solidFill>
                  <a:srgbClr val="FF0000"/>
                </a:solidFill>
                <a:latin typeface="+mj-lt"/>
              </a:rPr>
              <a:t> </a:t>
            </a:r>
            <a:r>
              <a:rPr lang="en-US" sz="4000" dirty="0" err="1">
                <a:solidFill>
                  <a:srgbClr val="FF0000"/>
                </a:solidFill>
                <a:latin typeface="+mj-lt"/>
              </a:rPr>
              <a:t>bir</a:t>
            </a:r>
            <a:r>
              <a:rPr lang="en-US" sz="4000" dirty="0">
                <a:solidFill>
                  <a:srgbClr val="FF0000"/>
                </a:solidFill>
                <a:latin typeface="+mj-lt"/>
              </a:rPr>
              <a:t> </a:t>
            </a:r>
            <a:r>
              <a:rPr lang="en-US" sz="4000" dirty="0" err="1">
                <a:solidFill>
                  <a:srgbClr val="FF0000"/>
                </a:solidFill>
                <a:latin typeface="+mj-lt"/>
              </a:rPr>
              <a:t>süreç</a:t>
            </a:r>
            <a:r>
              <a:rPr lang="en-US" sz="4000" dirty="0">
                <a:solidFill>
                  <a:srgbClr val="FF0000"/>
                </a:solidFill>
                <a:latin typeface="+mj-lt"/>
              </a:rPr>
              <a:t> </a:t>
            </a:r>
            <a:r>
              <a:rPr lang="en-US" sz="4000" dirty="0" err="1">
                <a:solidFill>
                  <a:srgbClr val="FF0000"/>
                </a:solidFill>
                <a:latin typeface="+mj-lt"/>
              </a:rPr>
              <a:t>içerisinde</a:t>
            </a:r>
            <a:r>
              <a:rPr lang="en-US" sz="4000" dirty="0">
                <a:solidFill>
                  <a:srgbClr val="FF0000"/>
                </a:solidFill>
                <a:latin typeface="+mj-lt"/>
              </a:rPr>
              <a:t> </a:t>
            </a:r>
            <a:r>
              <a:rPr lang="en-US" sz="4000" dirty="0" err="1">
                <a:solidFill>
                  <a:srgbClr val="FF0000"/>
                </a:solidFill>
                <a:latin typeface="+mj-lt"/>
              </a:rPr>
              <a:t>görülen</a:t>
            </a:r>
            <a:r>
              <a:rPr lang="en-US" sz="4000" dirty="0">
                <a:solidFill>
                  <a:srgbClr val="FF0000"/>
                </a:solidFill>
                <a:latin typeface="+mj-lt"/>
              </a:rPr>
              <a:t> </a:t>
            </a:r>
            <a:r>
              <a:rPr lang="en-US" sz="4000" dirty="0" err="1">
                <a:solidFill>
                  <a:srgbClr val="FF0000"/>
                </a:solidFill>
                <a:latin typeface="+mj-lt"/>
              </a:rPr>
              <a:t>kişi</a:t>
            </a:r>
            <a:r>
              <a:rPr lang="en-US" sz="4000" dirty="0">
                <a:solidFill>
                  <a:srgbClr val="FF0000"/>
                </a:solidFill>
                <a:latin typeface="+mj-lt"/>
              </a:rPr>
              <a:t> </a:t>
            </a:r>
            <a:r>
              <a:rPr lang="en-US" sz="4000" b="1" dirty="0" err="1">
                <a:solidFill>
                  <a:srgbClr val="FF0000"/>
                </a:solidFill>
                <a:latin typeface="+mj-lt"/>
              </a:rPr>
              <a:t>bağımlı</a:t>
            </a:r>
            <a:r>
              <a:rPr lang="en-US" sz="4000" dirty="0" err="1">
                <a:solidFill>
                  <a:srgbClr val="FF0000"/>
                </a:solidFill>
                <a:latin typeface="+mj-lt"/>
              </a:rPr>
              <a:t>dır</a:t>
            </a:r>
            <a:r>
              <a:rPr lang="en-US" sz="4000" dirty="0">
                <a:solidFill>
                  <a:srgbClr val="FF0000"/>
                </a:solidFill>
                <a:latin typeface="+mj-lt"/>
              </a:rPr>
              <a:t>:</a:t>
            </a:r>
          </a:p>
        </p:txBody>
      </p:sp>
      <p:sp>
        <p:nvSpPr>
          <p:cNvPr id="6" name="TextBox 5"/>
          <p:cNvSpPr txBox="1"/>
          <p:nvPr/>
        </p:nvSpPr>
        <p:spPr>
          <a:xfrm>
            <a:off x="251520" y="1700808"/>
            <a:ext cx="8712968" cy="4893647"/>
          </a:xfrm>
          <a:prstGeom prst="rect">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457200" indent="-457200">
              <a:buFont typeface="Wingdings" panose="05000000000000000000" pitchFamily="2" charset="2"/>
              <a:buChar char="Ø"/>
            </a:pPr>
            <a:r>
              <a:rPr lang="en-US" sz="2400" dirty="0" err="1" smtClean="0">
                <a:solidFill>
                  <a:schemeClr val="bg1"/>
                </a:solidFill>
                <a:latin typeface="+mn-lt"/>
              </a:rPr>
              <a:t>Aynı</a:t>
            </a:r>
            <a:r>
              <a:rPr lang="en-US" sz="2400" dirty="0" smtClean="0">
                <a:solidFill>
                  <a:schemeClr val="bg1"/>
                </a:solidFill>
                <a:latin typeface="+mn-lt"/>
              </a:rPr>
              <a:t> </a:t>
            </a:r>
            <a:r>
              <a:rPr lang="en-US" sz="2400" dirty="0" err="1">
                <a:solidFill>
                  <a:schemeClr val="bg1"/>
                </a:solidFill>
                <a:latin typeface="+mn-lt"/>
              </a:rPr>
              <a:t>etkiyi</a:t>
            </a:r>
            <a:r>
              <a:rPr lang="en-US" sz="2400" dirty="0">
                <a:solidFill>
                  <a:schemeClr val="bg1"/>
                </a:solidFill>
                <a:latin typeface="+mn-lt"/>
              </a:rPr>
              <a:t> </a:t>
            </a:r>
            <a:r>
              <a:rPr lang="en-US" sz="2400" dirty="0" err="1">
                <a:solidFill>
                  <a:schemeClr val="bg1"/>
                </a:solidFill>
                <a:latin typeface="+mn-lt"/>
              </a:rPr>
              <a:t>sağlamak</a:t>
            </a:r>
            <a:r>
              <a:rPr lang="en-US" sz="2400" dirty="0">
                <a:solidFill>
                  <a:schemeClr val="bg1"/>
                </a:solidFill>
                <a:latin typeface="+mn-lt"/>
              </a:rPr>
              <a:t> </a:t>
            </a:r>
            <a:r>
              <a:rPr lang="en-US" sz="2400" dirty="0" err="1">
                <a:solidFill>
                  <a:schemeClr val="bg1"/>
                </a:solidFill>
                <a:latin typeface="+mn-lt"/>
              </a:rPr>
              <a:t>amacıyla</a:t>
            </a:r>
            <a:r>
              <a:rPr lang="en-US" sz="2400" dirty="0">
                <a:solidFill>
                  <a:schemeClr val="bg1"/>
                </a:solidFill>
                <a:latin typeface="+mn-lt"/>
              </a:rPr>
              <a:t> </a:t>
            </a:r>
            <a:r>
              <a:rPr lang="en-US" sz="2400" dirty="0" err="1">
                <a:solidFill>
                  <a:schemeClr val="bg1"/>
                </a:solidFill>
                <a:latin typeface="+mn-lt"/>
              </a:rPr>
              <a:t>kullandığı</a:t>
            </a:r>
            <a:r>
              <a:rPr lang="en-US" sz="2400" dirty="0">
                <a:solidFill>
                  <a:schemeClr val="bg1"/>
                </a:solidFill>
                <a:latin typeface="+mn-lt"/>
              </a:rPr>
              <a:t> </a:t>
            </a:r>
            <a:r>
              <a:rPr lang="en-US" sz="2400" dirty="0" err="1">
                <a:solidFill>
                  <a:schemeClr val="bg1"/>
                </a:solidFill>
                <a:latin typeface="+mn-lt"/>
              </a:rPr>
              <a:t>madde</a:t>
            </a:r>
            <a:r>
              <a:rPr lang="en-US" sz="2400" dirty="0">
                <a:solidFill>
                  <a:schemeClr val="bg1"/>
                </a:solidFill>
                <a:latin typeface="+mn-lt"/>
              </a:rPr>
              <a:t> </a:t>
            </a:r>
            <a:r>
              <a:rPr lang="en-US" sz="2400" dirty="0" err="1">
                <a:solidFill>
                  <a:schemeClr val="bg1"/>
                </a:solidFill>
                <a:latin typeface="+mn-lt"/>
              </a:rPr>
              <a:t>miktarını</a:t>
            </a:r>
            <a:r>
              <a:rPr lang="en-US" sz="2400" dirty="0">
                <a:solidFill>
                  <a:schemeClr val="bg1"/>
                </a:solidFill>
                <a:latin typeface="+mn-lt"/>
              </a:rPr>
              <a:t> </a:t>
            </a:r>
            <a:r>
              <a:rPr lang="en-US" sz="2400" dirty="0" err="1">
                <a:solidFill>
                  <a:schemeClr val="bg1"/>
                </a:solidFill>
                <a:latin typeface="+mn-lt"/>
              </a:rPr>
              <a:t>giderek</a:t>
            </a:r>
            <a:r>
              <a:rPr lang="en-US" sz="2400" dirty="0">
                <a:solidFill>
                  <a:schemeClr val="bg1"/>
                </a:solidFill>
                <a:latin typeface="+mn-lt"/>
              </a:rPr>
              <a:t> </a:t>
            </a:r>
            <a:r>
              <a:rPr lang="en-US" sz="2400" dirty="0" err="1">
                <a:solidFill>
                  <a:schemeClr val="bg1"/>
                </a:solidFill>
                <a:latin typeface="+mn-lt"/>
              </a:rPr>
              <a:t>arttırıyorsa</a:t>
            </a:r>
            <a:endParaRPr lang="en-US" sz="2400" dirty="0">
              <a:solidFill>
                <a:schemeClr val="bg1"/>
              </a:solidFill>
              <a:latin typeface="+mn-lt"/>
            </a:endParaRPr>
          </a:p>
          <a:p>
            <a:pPr marL="457200" indent="-457200">
              <a:buFont typeface="Wingdings" panose="05000000000000000000" pitchFamily="2" charset="2"/>
              <a:buChar char="Ø"/>
            </a:pPr>
            <a:r>
              <a:rPr lang="en-US" sz="2400" dirty="0" err="1" smtClean="0">
                <a:solidFill>
                  <a:schemeClr val="bg1"/>
                </a:solidFill>
                <a:latin typeface="+mn-lt"/>
              </a:rPr>
              <a:t>Madde</a:t>
            </a:r>
            <a:r>
              <a:rPr lang="en-US" sz="2400" dirty="0" smtClean="0">
                <a:solidFill>
                  <a:schemeClr val="bg1"/>
                </a:solidFill>
                <a:latin typeface="+mn-lt"/>
              </a:rPr>
              <a:t> </a:t>
            </a:r>
            <a:r>
              <a:rPr lang="en-US" sz="2400" dirty="0" err="1">
                <a:solidFill>
                  <a:schemeClr val="bg1"/>
                </a:solidFill>
                <a:latin typeface="+mn-lt"/>
              </a:rPr>
              <a:t>kullanmayı</a:t>
            </a:r>
            <a:r>
              <a:rPr lang="en-US" sz="2400" dirty="0">
                <a:solidFill>
                  <a:schemeClr val="bg1"/>
                </a:solidFill>
                <a:latin typeface="+mn-lt"/>
              </a:rPr>
              <a:t> </a:t>
            </a:r>
            <a:r>
              <a:rPr lang="en-US" sz="2400" dirty="0" err="1">
                <a:solidFill>
                  <a:schemeClr val="bg1"/>
                </a:solidFill>
                <a:latin typeface="+mn-lt"/>
              </a:rPr>
              <a:t>bıraktığında</a:t>
            </a:r>
            <a:r>
              <a:rPr lang="en-US" sz="2400" dirty="0">
                <a:solidFill>
                  <a:schemeClr val="bg1"/>
                </a:solidFill>
                <a:latin typeface="+mn-lt"/>
              </a:rPr>
              <a:t> </a:t>
            </a:r>
            <a:r>
              <a:rPr lang="en-US" sz="2400" dirty="0" err="1">
                <a:solidFill>
                  <a:schemeClr val="bg1"/>
                </a:solidFill>
                <a:latin typeface="+mn-lt"/>
              </a:rPr>
              <a:t>veya</a:t>
            </a:r>
            <a:r>
              <a:rPr lang="en-US" sz="2400" dirty="0">
                <a:solidFill>
                  <a:schemeClr val="bg1"/>
                </a:solidFill>
                <a:latin typeface="+mn-lt"/>
              </a:rPr>
              <a:t> </a:t>
            </a:r>
            <a:r>
              <a:rPr lang="en-US" sz="2400" dirty="0" err="1">
                <a:solidFill>
                  <a:schemeClr val="bg1"/>
                </a:solidFill>
                <a:latin typeface="+mn-lt"/>
              </a:rPr>
              <a:t>azalttığında</a:t>
            </a:r>
            <a:r>
              <a:rPr lang="en-US" sz="2400" dirty="0">
                <a:solidFill>
                  <a:schemeClr val="bg1"/>
                </a:solidFill>
                <a:latin typeface="+mn-lt"/>
              </a:rPr>
              <a:t> </a:t>
            </a:r>
            <a:r>
              <a:rPr lang="en-US" sz="2400" dirty="0" err="1">
                <a:solidFill>
                  <a:schemeClr val="bg1"/>
                </a:solidFill>
                <a:latin typeface="+mn-lt"/>
              </a:rPr>
              <a:t>fiziksel</a:t>
            </a:r>
            <a:r>
              <a:rPr lang="en-US" sz="2400" dirty="0">
                <a:solidFill>
                  <a:schemeClr val="bg1"/>
                </a:solidFill>
                <a:latin typeface="+mn-lt"/>
              </a:rPr>
              <a:t> </a:t>
            </a:r>
            <a:r>
              <a:rPr lang="en-US" sz="2400" dirty="0" err="1">
                <a:solidFill>
                  <a:schemeClr val="bg1"/>
                </a:solidFill>
                <a:latin typeface="+mn-lt"/>
              </a:rPr>
              <a:t>ve</a:t>
            </a:r>
            <a:r>
              <a:rPr lang="en-US" sz="2400" dirty="0">
                <a:solidFill>
                  <a:schemeClr val="bg1"/>
                </a:solidFill>
                <a:latin typeface="+mn-lt"/>
              </a:rPr>
              <a:t> </a:t>
            </a:r>
            <a:r>
              <a:rPr lang="en-US" sz="2400" dirty="0" err="1">
                <a:solidFill>
                  <a:schemeClr val="bg1"/>
                </a:solidFill>
                <a:latin typeface="+mn-lt"/>
              </a:rPr>
              <a:t>ruhsal</a:t>
            </a:r>
            <a:r>
              <a:rPr lang="en-US" sz="2400" dirty="0">
                <a:solidFill>
                  <a:schemeClr val="bg1"/>
                </a:solidFill>
                <a:latin typeface="+mn-lt"/>
              </a:rPr>
              <a:t> </a:t>
            </a:r>
            <a:r>
              <a:rPr lang="en-US" sz="2400" dirty="0" err="1">
                <a:solidFill>
                  <a:schemeClr val="bg1"/>
                </a:solidFill>
                <a:latin typeface="+mn-lt"/>
              </a:rPr>
              <a:t>yoksunluk</a:t>
            </a:r>
            <a:r>
              <a:rPr lang="en-US" sz="2400" dirty="0">
                <a:solidFill>
                  <a:schemeClr val="bg1"/>
                </a:solidFill>
                <a:latin typeface="+mn-lt"/>
              </a:rPr>
              <a:t> </a:t>
            </a:r>
            <a:r>
              <a:rPr lang="en-US" sz="2400" dirty="0" err="1">
                <a:solidFill>
                  <a:schemeClr val="bg1"/>
                </a:solidFill>
                <a:latin typeface="+mn-lt"/>
              </a:rPr>
              <a:t>belirtileri</a:t>
            </a:r>
            <a:r>
              <a:rPr lang="en-US" sz="2400" dirty="0">
                <a:solidFill>
                  <a:schemeClr val="bg1"/>
                </a:solidFill>
                <a:latin typeface="+mn-lt"/>
              </a:rPr>
              <a:t> </a:t>
            </a:r>
            <a:r>
              <a:rPr lang="en-US" sz="2400" dirty="0" err="1">
                <a:solidFill>
                  <a:schemeClr val="bg1"/>
                </a:solidFill>
                <a:latin typeface="+mn-lt"/>
              </a:rPr>
              <a:t>ortaya</a:t>
            </a:r>
            <a:r>
              <a:rPr lang="en-US" sz="2400" dirty="0">
                <a:solidFill>
                  <a:schemeClr val="bg1"/>
                </a:solidFill>
                <a:latin typeface="+mn-lt"/>
              </a:rPr>
              <a:t> </a:t>
            </a:r>
            <a:r>
              <a:rPr lang="en-US" sz="2400" dirty="0" err="1">
                <a:solidFill>
                  <a:schemeClr val="bg1"/>
                </a:solidFill>
                <a:latin typeface="+mn-lt"/>
              </a:rPr>
              <a:t>çıkıyorsa</a:t>
            </a:r>
            <a:endParaRPr lang="en-US" sz="2400" dirty="0">
              <a:solidFill>
                <a:schemeClr val="bg1"/>
              </a:solidFill>
              <a:latin typeface="+mn-lt"/>
            </a:endParaRPr>
          </a:p>
          <a:p>
            <a:pPr marL="457200" indent="-457200">
              <a:buFont typeface="Wingdings" panose="05000000000000000000" pitchFamily="2" charset="2"/>
              <a:buChar char="Ø"/>
            </a:pPr>
            <a:r>
              <a:rPr lang="en-US" sz="2400" dirty="0" err="1" smtClean="0">
                <a:solidFill>
                  <a:schemeClr val="bg1"/>
                </a:solidFill>
                <a:latin typeface="+mn-lt"/>
              </a:rPr>
              <a:t>Madde</a:t>
            </a:r>
            <a:r>
              <a:rPr lang="en-US" sz="2400" dirty="0" smtClean="0">
                <a:solidFill>
                  <a:schemeClr val="bg1"/>
                </a:solidFill>
                <a:latin typeface="+mn-lt"/>
              </a:rPr>
              <a:t> </a:t>
            </a:r>
            <a:r>
              <a:rPr lang="en-US" sz="2400" dirty="0" err="1">
                <a:solidFill>
                  <a:schemeClr val="bg1"/>
                </a:solidFill>
                <a:latin typeface="+mn-lt"/>
              </a:rPr>
              <a:t>kullanmayı</a:t>
            </a:r>
            <a:r>
              <a:rPr lang="en-US" sz="2400" dirty="0">
                <a:solidFill>
                  <a:schemeClr val="bg1"/>
                </a:solidFill>
                <a:latin typeface="+mn-lt"/>
              </a:rPr>
              <a:t> </a:t>
            </a:r>
            <a:r>
              <a:rPr lang="en-US" sz="2400" dirty="0" err="1">
                <a:solidFill>
                  <a:schemeClr val="bg1"/>
                </a:solidFill>
                <a:latin typeface="+mn-lt"/>
              </a:rPr>
              <a:t>bırakmak</a:t>
            </a:r>
            <a:r>
              <a:rPr lang="en-US" sz="2400" dirty="0">
                <a:solidFill>
                  <a:schemeClr val="bg1"/>
                </a:solidFill>
                <a:latin typeface="+mn-lt"/>
              </a:rPr>
              <a:t> </a:t>
            </a:r>
            <a:r>
              <a:rPr lang="en-US" sz="2400" dirty="0" err="1">
                <a:solidFill>
                  <a:schemeClr val="bg1"/>
                </a:solidFill>
                <a:latin typeface="+mn-lt"/>
              </a:rPr>
              <a:t>yahut</a:t>
            </a:r>
            <a:r>
              <a:rPr lang="en-US" sz="2400" dirty="0">
                <a:solidFill>
                  <a:schemeClr val="bg1"/>
                </a:solidFill>
                <a:latin typeface="+mn-lt"/>
              </a:rPr>
              <a:t> </a:t>
            </a:r>
            <a:r>
              <a:rPr lang="en-US" sz="2400" dirty="0" err="1">
                <a:solidFill>
                  <a:schemeClr val="bg1"/>
                </a:solidFill>
                <a:latin typeface="+mn-lt"/>
              </a:rPr>
              <a:t>kontrol</a:t>
            </a:r>
            <a:r>
              <a:rPr lang="en-US" sz="2400" dirty="0">
                <a:solidFill>
                  <a:schemeClr val="bg1"/>
                </a:solidFill>
                <a:latin typeface="+mn-lt"/>
              </a:rPr>
              <a:t> </a:t>
            </a:r>
            <a:r>
              <a:rPr lang="en-US" sz="2400" dirty="0" err="1">
                <a:solidFill>
                  <a:schemeClr val="bg1"/>
                </a:solidFill>
                <a:latin typeface="+mn-lt"/>
              </a:rPr>
              <a:t>etmek</a:t>
            </a:r>
            <a:r>
              <a:rPr lang="en-US" sz="2400" dirty="0">
                <a:solidFill>
                  <a:schemeClr val="bg1"/>
                </a:solidFill>
                <a:latin typeface="+mn-lt"/>
              </a:rPr>
              <a:t> </a:t>
            </a:r>
            <a:r>
              <a:rPr lang="en-US" sz="2400" dirty="0" err="1">
                <a:solidFill>
                  <a:schemeClr val="bg1"/>
                </a:solidFill>
                <a:latin typeface="+mn-lt"/>
              </a:rPr>
              <a:t>için</a:t>
            </a:r>
            <a:r>
              <a:rPr lang="en-US" sz="2400" dirty="0">
                <a:solidFill>
                  <a:schemeClr val="bg1"/>
                </a:solidFill>
                <a:latin typeface="+mn-lt"/>
              </a:rPr>
              <a:t> </a:t>
            </a:r>
            <a:r>
              <a:rPr lang="en-US" sz="2400" dirty="0" err="1">
                <a:solidFill>
                  <a:schemeClr val="bg1"/>
                </a:solidFill>
                <a:latin typeface="+mn-lt"/>
              </a:rPr>
              <a:t>gösterdiği</a:t>
            </a:r>
            <a:r>
              <a:rPr lang="en-US" sz="2400" dirty="0">
                <a:solidFill>
                  <a:schemeClr val="bg1"/>
                </a:solidFill>
                <a:latin typeface="+mn-lt"/>
              </a:rPr>
              <a:t> </a:t>
            </a:r>
            <a:r>
              <a:rPr lang="en-US" sz="2400" dirty="0" err="1">
                <a:solidFill>
                  <a:schemeClr val="bg1"/>
                </a:solidFill>
                <a:latin typeface="+mn-lt"/>
              </a:rPr>
              <a:t>çaba</a:t>
            </a:r>
            <a:r>
              <a:rPr lang="en-US" sz="2400" dirty="0">
                <a:solidFill>
                  <a:schemeClr val="bg1"/>
                </a:solidFill>
                <a:latin typeface="+mn-lt"/>
              </a:rPr>
              <a:t> </a:t>
            </a:r>
            <a:r>
              <a:rPr lang="en-US" sz="2400" dirty="0" err="1">
                <a:solidFill>
                  <a:schemeClr val="bg1"/>
                </a:solidFill>
                <a:latin typeface="+mn-lt"/>
              </a:rPr>
              <a:t>sürekli</a:t>
            </a:r>
            <a:r>
              <a:rPr lang="en-US" sz="2400" dirty="0">
                <a:solidFill>
                  <a:schemeClr val="bg1"/>
                </a:solidFill>
                <a:latin typeface="+mn-lt"/>
              </a:rPr>
              <a:t> </a:t>
            </a:r>
            <a:r>
              <a:rPr lang="en-US" sz="2400" dirty="0" err="1">
                <a:solidFill>
                  <a:schemeClr val="bg1"/>
                </a:solidFill>
                <a:latin typeface="+mn-lt"/>
              </a:rPr>
              <a:t>boşa</a:t>
            </a:r>
            <a:r>
              <a:rPr lang="en-US" sz="2400" dirty="0">
                <a:solidFill>
                  <a:schemeClr val="bg1"/>
                </a:solidFill>
                <a:latin typeface="+mn-lt"/>
              </a:rPr>
              <a:t> </a:t>
            </a:r>
            <a:r>
              <a:rPr lang="en-US" sz="2400" dirty="0" err="1">
                <a:solidFill>
                  <a:schemeClr val="bg1"/>
                </a:solidFill>
                <a:latin typeface="+mn-lt"/>
              </a:rPr>
              <a:t>çıkıyorsa</a:t>
            </a:r>
            <a:endParaRPr lang="en-US" sz="2400" dirty="0">
              <a:solidFill>
                <a:schemeClr val="bg1"/>
              </a:solidFill>
              <a:latin typeface="+mn-lt"/>
            </a:endParaRPr>
          </a:p>
          <a:p>
            <a:pPr marL="457200" indent="-457200">
              <a:buFont typeface="Wingdings" panose="05000000000000000000" pitchFamily="2" charset="2"/>
              <a:buChar char="Ø"/>
            </a:pPr>
            <a:r>
              <a:rPr lang="en-US" sz="2400" dirty="0" err="1" smtClean="0">
                <a:solidFill>
                  <a:schemeClr val="bg1"/>
                </a:solidFill>
                <a:latin typeface="+mn-lt"/>
              </a:rPr>
              <a:t>Maddeyi</a:t>
            </a:r>
            <a:r>
              <a:rPr lang="en-US" sz="2400" dirty="0" smtClean="0">
                <a:solidFill>
                  <a:schemeClr val="bg1"/>
                </a:solidFill>
                <a:latin typeface="+mn-lt"/>
              </a:rPr>
              <a:t> </a:t>
            </a:r>
            <a:r>
              <a:rPr lang="en-US" sz="2400" dirty="0" err="1">
                <a:solidFill>
                  <a:schemeClr val="bg1"/>
                </a:solidFill>
                <a:latin typeface="+mn-lt"/>
              </a:rPr>
              <a:t>sağlamak</a:t>
            </a:r>
            <a:r>
              <a:rPr lang="en-US" sz="2400" dirty="0">
                <a:solidFill>
                  <a:schemeClr val="bg1"/>
                </a:solidFill>
                <a:latin typeface="+mn-lt"/>
              </a:rPr>
              <a:t>, </a:t>
            </a:r>
            <a:r>
              <a:rPr lang="en-US" sz="2400" dirty="0" err="1">
                <a:solidFill>
                  <a:schemeClr val="bg1"/>
                </a:solidFill>
                <a:latin typeface="+mn-lt"/>
              </a:rPr>
              <a:t>kullanmak</a:t>
            </a:r>
            <a:r>
              <a:rPr lang="en-US" sz="2400" dirty="0">
                <a:solidFill>
                  <a:schemeClr val="bg1"/>
                </a:solidFill>
                <a:latin typeface="+mn-lt"/>
              </a:rPr>
              <a:t> </a:t>
            </a:r>
            <a:r>
              <a:rPr lang="en-US" sz="2400" dirty="0" err="1">
                <a:solidFill>
                  <a:schemeClr val="bg1"/>
                </a:solidFill>
                <a:latin typeface="+mn-lt"/>
              </a:rPr>
              <a:t>veya</a:t>
            </a:r>
            <a:r>
              <a:rPr lang="en-US" sz="2400" dirty="0">
                <a:solidFill>
                  <a:schemeClr val="bg1"/>
                </a:solidFill>
                <a:latin typeface="+mn-lt"/>
              </a:rPr>
              <a:t> </a:t>
            </a:r>
            <a:r>
              <a:rPr lang="en-US" sz="2400" dirty="0" err="1">
                <a:solidFill>
                  <a:schemeClr val="bg1"/>
                </a:solidFill>
                <a:latin typeface="+mn-lt"/>
              </a:rPr>
              <a:t>bırakmak</a:t>
            </a:r>
            <a:r>
              <a:rPr lang="en-US" sz="2400" dirty="0">
                <a:solidFill>
                  <a:schemeClr val="bg1"/>
                </a:solidFill>
                <a:latin typeface="+mn-lt"/>
              </a:rPr>
              <a:t> </a:t>
            </a:r>
            <a:r>
              <a:rPr lang="en-US" sz="2400" dirty="0" err="1">
                <a:solidFill>
                  <a:schemeClr val="bg1"/>
                </a:solidFill>
                <a:latin typeface="+mn-lt"/>
              </a:rPr>
              <a:t>için</a:t>
            </a:r>
            <a:r>
              <a:rPr lang="en-US" sz="2400" dirty="0">
                <a:solidFill>
                  <a:schemeClr val="bg1"/>
                </a:solidFill>
                <a:latin typeface="+mn-lt"/>
              </a:rPr>
              <a:t> </a:t>
            </a:r>
            <a:r>
              <a:rPr lang="en-US" sz="2400" dirty="0" err="1" smtClean="0">
                <a:solidFill>
                  <a:schemeClr val="bg1"/>
                </a:solidFill>
                <a:latin typeface="+mn-lt"/>
              </a:rPr>
              <a:t>fazlaca</a:t>
            </a:r>
            <a:r>
              <a:rPr lang="en-US" sz="2400" dirty="0" smtClean="0">
                <a:solidFill>
                  <a:schemeClr val="bg1"/>
                </a:solidFill>
                <a:latin typeface="+mn-lt"/>
              </a:rPr>
              <a:t> </a:t>
            </a:r>
            <a:r>
              <a:rPr lang="en-US" sz="2400" dirty="0">
                <a:solidFill>
                  <a:schemeClr val="bg1"/>
                </a:solidFill>
                <a:latin typeface="+mn-lt"/>
              </a:rPr>
              <a:t>zaman </a:t>
            </a:r>
            <a:r>
              <a:rPr lang="en-US" sz="2400" dirty="0" err="1">
                <a:solidFill>
                  <a:schemeClr val="bg1"/>
                </a:solidFill>
                <a:latin typeface="+mn-lt"/>
              </a:rPr>
              <a:t>harcıyorsa</a:t>
            </a:r>
            <a:endParaRPr lang="en-US" sz="2400" dirty="0">
              <a:solidFill>
                <a:schemeClr val="bg1"/>
              </a:solidFill>
              <a:latin typeface="+mn-lt"/>
            </a:endParaRPr>
          </a:p>
          <a:p>
            <a:pPr marL="457200" indent="-457200">
              <a:buFont typeface="Wingdings" panose="05000000000000000000" pitchFamily="2" charset="2"/>
              <a:buChar char="Ø"/>
            </a:pPr>
            <a:r>
              <a:rPr lang="en-US" sz="2400" dirty="0" err="1" smtClean="0">
                <a:solidFill>
                  <a:schemeClr val="bg1"/>
                </a:solidFill>
                <a:latin typeface="+mn-lt"/>
              </a:rPr>
              <a:t>Sosyal</a:t>
            </a:r>
            <a:r>
              <a:rPr lang="en-US" sz="2400" dirty="0">
                <a:solidFill>
                  <a:schemeClr val="bg1"/>
                </a:solidFill>
                <a:latin typeface="+mn-lt"/>
              </a:rPr>
              <a:t>, </a:t>
            </a:r>
            <a:r>
              <a:rPr lang="en-US" sz="2400" dirty="0" err="1">
                <a:solidFill>
                  <a:schemeClr val="bg1"/>
                </a:solidFill>
                <a:latin typeface="+mn-lt"/>
              </a:rPr>
              <a:t>mesleki</a:t>
            </a:r>
            <a:r>
              <a:rPr lang="en-US" sz="2400" dirty="0">
                <a:solidFill>
                  <a:schemeClr val="bg1"/>
                </a:solidFill>
                <a:latin typeface="+mn-lt"/>
              </a:rPr>
              <a:t> </a:t>
            </a:r>
            <a:r>
              <a:rPr lang="en-US" sz="2400" dirty="0" err="1">
                <a:solidFill>
                  <a:schemeClr val="bg1"/>
                </a:solidFill>
                <a:latin typeface="+mn-lt"/>
              </a:rPr>
              <a:t>ve</a:t>
            </a:r>
            <a:r>
              <a:rPr lang="en-US" sz="2400" dirty="0">
                <a:solidFill>
                  <a:schemeClr val="bg1"/>
                </a:solidFill>
                <a:latin typeface="+mn-lt"/>
              </a:rPr>
              <a:t> </a:t>
            </a:r>
            <a:r>
              <a:rPr lang="en-US" sz="2400" dirty="0" err="1">
                <a:solidFill>
                  <a:schemeClr val="bg1"/>
                </a:solidFill>
                <a:latin typeface="+mn-lt"/>
              </a:rPr>
              <a:t>kişisel</a:t>
            </a:r>
            <a:r>
              <a:rPr lang="en-US" sz="2400" dirty="0">
                <a:solidFill>
                  <a:schemeClr val="bg1"/>
                </a:solidFill>
                <a:latin typeface="+mn-lt"/>
              </a:rPr>
              <a:t> </a:t>
            </a:r>
            <a:r>
              <a:rPr lang="en-US" sz="2400" dirty="0" err="1">
                <a:solidFill>
                  <a:schemeClr val="bg1"/>
                </a:solidFill>
                <a:latin typeface="+mn-lt"/>
              </a:rPr>
              <a:t>etkinliklerini</a:t>
            </a:r>
            <a:r>
              <a:rPr lang="en-US" sz="2400" dirty="0">
                <a:solidFill>
                  <a:schemeClr val="bg1"/>
                </a:solidFill>
                <a:latin typeface="+mn-lt"/>
              </a:rPr>
              <a:t> </a:t>
            </a:r>
            <a:r>
              <a:rPr lang="en-US" sz="2400" dirty="0" err="1">
                <a:solidFill>
                  <a:schemeClr val="bg1"/>
                </a:solidFill>
                <a:latin typeface="+mn-lt"/>
              </a:rPr>
              <a:t>madde</a:t>
            </a:r>
            <a:r>
              <a:rPr lang="en-US" sz="2400" dirty="0">
                <a:solidFill>
                  <a:schemeClr val="bg1"/>
                </a:solidFill>
                <a:latin typeface="+mn-lt"/>
              </a:rPr>
              <a:t> </a:t>
            </a:r>
            <a:r>
              <a:rPr lang="en-US" sz="2400" dirty="0" err="1" smtClean="0">
                <a:solidFill>
                  <a:schemeClr val="bg1"/>
                </a:solidFill>
                <a:latin typeface="+mn-lt"/>
              </a:rPr>
              <a:t>kullanmak</a:t>
            </a:r>
            <a:r>
              <a:rPr lang="en-US" sz="2400" dirty="0" smtClean="0">
                <a:solidFill>
                  <a:schemeClr val="bg1"/>
                </a:solidFill>
                <a:latin typeface="+mn-lt"/>
              </a:rPr>
              <a:t> </a:t>
            </a:r>
            <a:r>
              <a:rPr lang="en-US" sz="2400" dirty="0" err="1">
                <a:solidFill>
                  <a:schemeClr val="bg1"/>
                </a:solidFill>
                <a:latin typeface="+mn-lt"/>
              </a:rPr>
              <a:t>sebebiyle</a:t>
            </a:r>
            <a:r>
              <a:rPr lang="en-US" sz="2400" dirty="0">
                <a:solidFill>
                  <a:schemeClr val="bg1"/>
                </a:solidFill>
                <a:latin typeface="+mn-lt"/>
              </a:rPr>
              <a:t> </a:t>
            </a:r>
            <a:r>
              <a:rPr lang="en-US" sz="2400" dirty="0" err="1">
                <a:solidFill>
                  <a:schemeClr val="bg1"/>
                </a:solidFill>
                <a:latin typeface="+mn-lt"/>
              </a:rPr>
              <a:t>azaltmışsa</a:t>
            </a:r>
            <a:r>
              <a:rPr lang="en-US" sz="2400" dirty="0">
                <a:solidFill>
                  <a:schemeClr val="bg1"/>
                </a:solidFill>
                <a:latin typeface="+mn-lt"/>
              </a:rPr>
              <a:t> </a:t>
            </a:r>
            <a:r>
              <a:rPr lang="en-US" sz="2400" dirty="0" err="1">
                <a:solidFill>
                  <a:schemeClr val="bg1"/>
                </a:solidFill>
                <a:latin typeface="+mn-lt"/>
              </a:rPr>
              <a:t>yahut</a:t>
            </a:r>
            <a:r>
              <a:rPr lang="en-US" sz="2400" dirty="0">
                <a:solidFill>
                  <a:schemeClr val="bg1"/>
                </a:solidFill>
                <a:latin typeface="+mn-lt"/>
              </a:rPr>
              <a:t> </a:t>
            </a:r>
            <a:r>
              <a:rPr lang="en-US" sz="2400" dirty="0" err="1">
                <a:solidFill>
                  <a:schemeClr val="bg1"/>
                </a:solidFill>
                <a:latin typeface="+mn-lt"/>
              </a:rPr>
              <a:t>tamamen</a:t>
            </a:r>
            <a:r>
              <a:rPr lang="en-US" sz="2400" dirty="0">
                <a:solidFill>
                  <a:schemeClr val="bg1"/>
                </a:solidFill>
                <a:latin typeface="+mn-lt"/>
              </a:rPr>
              <a:t> </a:t>
            </a:r>
            <a:r>
              <a:rPr lang="en-US" sz="2400" dirty="0" err="1">
                <a:solidFill>
                  <a:schemeClr val="bg1"/>
                </a:solidFill>
                <a:latin typeface="+mn-lt"/>
              </a:rPr>
              <a:t>bırakmışsa</a:t>
            </a:r>
            <a:endParaRPr lang="en-US" sz="2400" dirty="0">
              <a:solidFill>
                <a:schemeClr val="bg1"/>
              </a:solidFill>
              <a:latin typeface="+mn-lt"/>
            </a:endParaRPr>
          </a:p>
          <a:p>
            <a:pPr marL="457200" indent="-457200">
              <a:buFont typeface="Wingdings" panose="05000000000000000000" pitchFamily="2" charset="2"/>
              <a:buChar char="Ø"/>
            </a:pPr>
            <a:r>
              <a:rPr lang="en-US" sz="2400" dirty="0" err="1" smtClean="0">
                <a:solidFill>
                  <a:schemeClr val="bg1"/>
                </a:solidFill>
                <a:latin typeface="+mn-lt"/>
              </a:rPr>
              <a:t>Fiziksel</a:t>
            </a:r>
            <a:r>
              <a:rPr lang="en-US" sz="2400" dirty="0" smtClean="0">
                <a:solidFill>
                  <a:schemeClr val="bg1"/>
                </a:solidFill>
                <a:latin typeface="+mn-lt"/>
              </a:rPr>
              <a:t> </a:t>
            </a:r>
            <a:r>
              <a:rPr lang="en-US" sz="2400" dirty="0" err="1">
                <a:solidFill>
                  <a:schemeClr val="bg1"/>
                </a:solidFill>
                <a:latin typeface="+mn-lt"/>
              </a:rPr>
              <a:t>veya</a:t>
            </a:r>
            <a:r>
              <a:rPr lang="en-US" sz="2400" dirty="0">
                <a:solidFill>
                  <a:schemeClr val="bg1"/>
                </a:solidFill>
                <a:latin typeface="+mn-lt"/>
              </a:rPr>
              <a:t> </a:t>
            </a:r>
            <a:r>
              <a:rPr lang="en-US" sz="2400" dirty="0" err="1">
                <a:solidFill>
                  <a:schemeClr val="bg1"/>
                </a:solidFill>
                <a:latin typeface="+mn-lt"/>
              </a:rPr>
              <a:t>ruhsal</a:t>
            </a:r>
            <a:r>
              <a:rPr lang="en-US" sz="2400" dirty="0">
                <a:solidFill>
                  <a:schemeClr val="bg1"/>
                </a:solidFill>
                <a:latin typeface="+mn-lt"/>
              </a:rPr>
              <a:t> </a:t>
            </a:r>
            <a:r>
              <a:rPr lang="en-US" sz="2400" dirty="0" err="1">
                <a:solidFill>
                  <a:schemeClr val="bg1"/>
                </a:solidFill>
                <a:latin typeface="+mn-lt"/>
              </a:rPr>
              <a:t>sorunlara</a:t>
            </a:r>
            <a:r>
              <a:rPr lang="en-US" sz="2400" dirty="0">
                <a:solidFill>
                  <a:schemeClr val="bg1"/>
                </a:solidFill>
                <a:latin typeface="+mn-lt"/>
              </a:rPr>
              <a:t> </a:t>
            </a:r>
            <a:r>
              <a:rPr lang="en-US" sz="2400" dirty="0" err="1">
                <a:solidFill>
                  <a:schemeClr val="bg1"/>
                </a:solidFill>
                <a:latin typeface="+mn-lt"/>
              </a:rPr>
              <a:t>yol</a:t>
            </a:r>
            <a:r>
              <a:rPr lang="en-US" sz="2400" dirty="0">
                <a:solidFill>
                  <a:schemeClr val="bg1"/>
                </a:solidFill>
                <a:latin typeface="+mn-lt"/>
              </a:rPr>
              <a:t> </a:t>
            </a:r>
            <a:r>
              <a:rPr lang="en-US" sz="2400" dirty="0" err="1">
                <a:solidFill>
                  <a:schemeClr val="bg1"/>
                </a:solidFill>
                <a:latin typeface="+mn-lt"/>
              </a:rPr>
              <a:t>açmasına</a:t>
            </a:r>
            <a:r>
              <a:rPr lang="en-US" sz="2400" dirty="0">
                <a:solidFill>
                  <a:schemeClr val="bg1"/>
                </a:solidFill>
                <a:latin typeface="+mn-lt"/>
              </a:rPr>
              <a:t> </a:t>
            </a:r>
            <a:r>
              <a:rPr lang="en-US" sz="2400" dirty="0" err="1">
                <a:solidFill>
                  <a:schemeClr val="bg1"/>
                </a:solidFill>
                <a:latin typeface="+mn-lt"/>
              </a:rPr>
              <a:t>rağmen</a:t>
            </a:r>
            <a:r>
              <a:rPr lang="en-US" sz="2400" dirty="0">
                <a:solidFill>
                  <a:schemeClr val="bg1"/>
                </a:solidFill>
                <a:latin typeface="+mn-lt"/>
              </a:rPr>
              <a:t> </a:t>
            </a:r>
            <a:r>
              <a:rPr lang="en-US" sz="2400" dirty="0" err="1">
                <a:solidFill>
                  <a:schemeClr val="bg1"/>
                </a:solidFill>
                <a:latin typeface="+mn-lt"/>
              </a:rPr>
              <a:t>madde</a:t>
            </a:r>
            <a:r>
              <a:rPr lang="en-US" sz="2400" dirty="0">
                <a:solidFill>
                  <a:schemeClr val="bg1"/>
                </a:solidFill>
                <a:latin typeface="+mn-lt"/>
              </a:rPr>
              <a:t> </a:t>
            </a:r>
            <a:r>
              <a:rPr lang="en-US" sz="2400" dirty="0" err="1">
                <a:solidFill>
                  <a:schemeClr val="bg1"/>
                </a:solidFill>
                <a:latin typeface="+mn-lt"/>
              </a:rPr>
              <a:t>kullanmaya</a:t>
            </a:r>
            <a:r>
              <a:rPr lang="en-US" sz="2400" dirty="0">
                <a:solidFill>
                  <a:schemeClr val="bg1"/>
                </a:solidFill>
                <a:latin typeface="+mn-lt"/>
              </a:rPr>
              <a:t> </a:t>
            </a:r>
            <a:r>
              <a:rPr lang="en-US" sz="2400" dirty="0" err="1">
                <a:solidFill>
                  <a:schemeClr val="bg1"/>
                </a:solidFill>
                <a:latin typeface="+mn-lt"/>
              </a:rPr>
              <a:t>devam</a:t>
            </a:r>
            <a:r>
              <a:rPr lang="en-US" sz="2400" dirty="0">
                <a:solidFill>
                  <a:schemeClr val="bg1"/>
                </a:solidFill>
                <a:latin typeface="+mn-lt"/>
              </a:rPr>
              <a:t> </a:t>
            </a:r>
            <a:r>
              <a:rPr lang="en-US" sz="2400" dirty="0" err="1">
                <a:solidFill>
                  <a:schemeClr val="bg1"/>
                </a:solidFill>
                <a:latin typeface="+mn-lt"/>
              </a:rPr>
              <a:t>ediyorsa</a:t>
            </a:r>
            <a:endParaRPr lang="en-US" sz="2400" dirty="0">
              <a:solidFill>
                <a:schemeClr val="bg1"/>
              </a:solidFill>
              <a:latin typeface="+mn-lt"/>
            </a:endParaRPr>
          </a:p>
          <a:p>
            <a:pPr marL="457200" indent="-457200">
              <a:buFont typeface="Wingdings" panose="05000000000000000000" pitchFamily="2" charset="2"/>
              <a:buChar char="Ø"/>
            </a:pPr>
            <a:r>
              <a:rPr lang="en-US" sz="2400" dirty="0" err="1" smtClean="0">
                <a:solidFill>
                  <a:schemeClr val="bg1"/>
                </a:solidFill>
                <a:latin typeface="+mn-lt"/>
              </a:rPr>
              <a:t>Planladığından</a:t>
            </a:r>
            <a:r>
              <a:rPr lang="en-US" sz="2400" dirty="0" smtClean="0">
                <a:solidFill>
                  <a:schemeClr val="bg1"/>
                </a:solidFill>
                <a:latin typeface="+mn-lt"/>
              </a:rPr>
              <a:t> </a:t>
            </a:r>
            <a:r>
              <a:rPr lang="en-US" sz="2400" dirty="0" err="1">
                <a:solidFill>
                  <a:schemeClr val="bg1"/>
                </a:solidFill>
                <a:latin typeface="+mn-lt"/>
              </a:rPr>
              <a:t>daha</a:t>
            </a:r>
            <a:r>
              <a:rPr lang="en-US" sz="2400" dirty="0">
                <a:solidFill>
                  <a:schemeClr val="bg1"/>
                </a:solidFill>
                <a:latin typeface="+mn-lt"/>
              </a:rPr>
              <a:t> </a:t>
            </a:r>
            <a:r>
              <a:rPr lang="en-US" sz="2400" dirty="0" err="1">
                <a:solidFill>
                  <a:schemeClr val="bg1"/>
                </a:solidFill>
                <a:latin typeface="+mn-lt"/>
              </a:rPr>
              <a:t>fazla</a:t>
            </a:r>
            <a:r>
              <a:rPr lang="en-US" sz="2400" dirty="0">
                <a:solidFill>
                  <a:schemeClr val="bg1"/>
                </a:solidFill>
                <a:latin typeface="+mn-lt"/>
              </a:rPr>
              <a:t> </a:t>
            </a:r>
            <a:r>
              <a:rPr lang="en-US" sz="2400" dirty="0" err="1">
                <a:solidFill>
                  <a:schemeClr val="bg1"/>
                </a:solidFill>
                <a:latin typeface="+mn-lt"/>
              </a:rPr>
              <a:t>madde</a:t>
            </a:r>
            <a:r>
              <a:rPr lang="en-US" sz="2400" dirty="0">
                <a:solidFill>
                  <a:schemeClr val="bg1"/>
                </a:solidFill>
                <a:latin typeface="+mn-lt"/>
              </a:rPr>
              <a:t> </a:t>
            </a:r>
            <a:r>
              <a:rPr lang="en-US" sz="2400" dirty="0" err="1">
                <a:solidFill>
                  <a:schemeClr val="bg1"/>
                </a:solidFill>
                <a:latin typeface="+mn-lt"/>
              </a:rPr>
              <a:t>kullanıyorsa</a:t>
            </a:r>
            <a:endParaRPr lang="en-US" sz="2400" dirty="0">
              <a:solidFill>
                <a:schemeClr val="bg1"/>
              </a:solidFill>
              <a:latin typeface="+mn-lt"/>
            </a:endParaRPr>
          </a:p>
        </p:txBody>
      </p:sp>
    </p:spTree>
    <p:extLst>
      <p:ext uri="{BB962C8B-B14F-4D97-AF65-F5344CB8AC3E}">
        <p14:creationId xmlns:p14="http://schemas.microsoft.com/office/powerpoint/2010/main" val="320844000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6">
                                            <p:bg/>
                                          </p:spTgt>
                                        </p:tgtEl>
                                        <p:attrNameLst>
                                          <p:attrName>style.visibility</p:attrName>
                                        </p:attrNameLst>
                                      </p:cBhvr>
                                      <p:to>
                                        <p:strVal val="visible"/>
                                      </p:to>
                                    </p:set>
                                    <p:anim calcmode="lin" valueType="num">
                                      <p:cBhvr>
                                        <p:cTn id="7" dur="1000" fill="hold"/>
                                        <p:tgtEl>
                                          <p:spTgt spid="6">
                                            <p:bg/>
                                          </p:spTgt>
                                        </p:tgtEl>
                                        <p:attrNameLst>
                                          <p:attrName>ppt_w</p:attrName>
                                        </p:attrNameLst>
                                      </p:cBhvr>
                                      <p:tavLst>
                                        <p:tav tm="0">
                                          <p:val>
                                            <p:fltVal val="0"/>
                                          </p:val>
                                        </p:tav>
                                        <p:tav tm="100000">
                                          <p:val>
                                            <p:strVal val="#ppt_w"/>
                                          </p:val>
                                        </p:tav>
                                      </p:tavLst>
                                    </p:anim>
                                    <p:anim calcmode="lin" valueType="num">
                                      <p:cBhvr>
                                        <p:cTn id="8" dur="1000" fill="hold"/>
                                        <p:tgtEl>
                                          <p:spTgt spid="6">
                                            <p:bg/>
                                          </p:spTgt>
                                        </p:tgtEl>
                                        <p:attrNameLst>
                                          <p:attrName>ppt_h</p:attrName>
                                        </p:attrNameLst>
                                      </p:cBhvr>
                                      <p:tavLst>
                                        <p:tav tm="0">
                                          <p:val>
                                            <p:fltVal val="0"/>
                                          </p:val>
                                        </p:tav>
                                        <p:tav tm="100000">
                                          <p:val>
                                            <p:strVal val="#ppt_h"/>
                                          </p:val>
                                        </p:tav>
                                      </p:tavLst>
                                    </p:anim>
                                    <p:animEffect transition="in" filter="fade">
                                      <p:cBhvr>
                                        <p:cTn id="9" dur="1000"/>
                                        <p:tgtEl>
                                          <p:spTgt spid="6">
                                            <p:bg/>
                                          </p:spTgt>
                                        </p:tgtEl>
                                      </p:cBhvr>
                                    </p:animEffect>
                                  </p:childTnLst>
                                </p:cTn>
                              </p:par>
                            </p:childTnLst>
                          </p:cTn>
                        </p:par>
                        <p:par>
                          <p:cTn id="10" fill="hold">
                            <p:stCondLst>
                              <p:cond delay="1500"/>
                            </p:stCondLst>
                            <p:childTnLst>
                              <p:par>
                                <p:cTn id="11" presetID="53" presetClass="entr" presetSubtype="16"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p:cTn id="13"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6">
                                            <p:txEl>
                                              <p:pRg st="0" end="0"/>
                                            </p:txEl>
                                          </p:spTgt>
                                        </p:tgtEl>
                                      </p:cBhvr>
                                    </p:animEffect>
                                  </p:childTnLst>
                                </p:cTn>
                              </p:par>
                            </p:childTnLst>
                          </p:cTn>
                        </p:par>
                        <p:par>
                          <p:cTn id="16" fill="hold">
                            <p:stCondLst>
                              <p:cond delay="2500"/>
                            </p:stCondLst>
                            <p:childTnLst>
                              <p:par>
                                <p:cTn id="17" presetID="53" presetClass="entr" presetSubtype="16" fill="hold" grpId="0" nodeType="afterEffect">
                                  <p:stCondLst>
                                    <p:cond delay="50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p:cTn id="19"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21" dur="1000"/>
                                        <p:tgtEl>
                                          <p:spTgt spid="6">
                                            <p:txEl>
                                              <p:pRg st="1" end="1"/>
                                            </p:txEl>
                                          </p:spTgt>
                                        </p:tgtEl>
                                      </p:cBhvr>
                                    </p:animEffect>
                                  </p:childTnLst>
                                </p:cTn>
                              </p:par>
                            </p:childTnLst>
                          </p:cTn>
                        </p:par>
                        <p:par>
                          <p:cTn id="22" fill="hold">
                            <p:stCondLst>
                              <p:cond delay="4000"/>
                            </p:stCondLst>
                            <p:childTnLst>
                              <p:par>
                                <p:cTn id="23" presetID="53" presetClass="entr" presetSubtype="16" fill="hold" grpId="0" nodeType="afterEffect">
                                  <p:stCondLst>
                                    <p:cond delay="50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p:cTn id="25"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7" dur="1000"/>
                                        <p:tgtEl>
                                          <p:spTgt spid="6">
                                            <p:txEl>
                                              <p:pRg st="2" end="2"/>
                                            </p:txEl>
                                          </p:spTgt>
                                        </p:tgtEl>
                                      </p:cBhvr>
                                    </p:animEffect>
                                  </p:childTnLst>
                                </p:cTn>
                              </p:par>
                            </p:childTnLst>
                          </p:cTn>
                        </p:par>
                        <p:par>
                          <p:cTn id="28" fill="hold">
                            <p:stCondLst>
                              <p:cond delay="5500"/>
                            </p:stCondLst>
                            <p:childTnLst>
                              <p:par>
                                <p:cTn id="29" presetID="53" presetClass="entr" presetSubtype="16" fill="hold" grpId="0" nodeType="afterEffect">
                                  <p:stCondLst>
                                    <p:cond delay="50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p:cTn id="31"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33" dur="1000"/>
                                        <p:tgtEl>
                                          <p:spTgt spid="6">
                                            <p:txEl>
                                              <p:pRg st="3" end="3"/>
                                            </p:txEl>
                                          </p:spTgt>
                                        </p:tgtEl>
                                      </p:cBhvr>
                                    </p:animEffect>
                                  </p:childTnLst>
                                </p:cTn>
                              </p:par>
                            </p:childTnLst>
                          </p:cTn>
                        </p:par>
                        <p:par>
                          <p:cTn id="34" fill="hold">
                            <p:stCondLst>
                              <p:cond delay="7000"/>
                            </p:stCondLst>
                            <p:childTnLst>
                              <p:par>
                                <p:cTn id="35" presetID="53" presetClass="entr" presetSubtype="16" fill="hold" grpId="0" nodeType="afterEffect">
                                  <p:stCondLst>
                                    <p:cond delay="500"/>
                                  </p:stCondLst>
                                  <p:childTnLst>
                                    <p:set>
                                      <p:cBhvr>
                                        <p:cTn id="36" dur="1" fill="hold">
                                          <p:stCondLst>
                                            <p:cond delay="0"/>
                                          </p:stCondLst>
                                        </p:cTn>
                                        <p:tgtEl>
                                          <p:spTgt spid="6">
                                            <p:txEl>
                                              <p:pRg st="4" end="4"/>
                                            </p:txEl>
                                          </p:spTgt>
                                        </p:tgtEl>
                                        <p:attrNameLst>
                                          <p:attrName>style.visibility</p:attrName>
                                        </p:attrNameLst>
                                      </p:cBhvr>
                                      <p:to>
                                        <p:strVal val="visible"/>
                                      </p:to>
                                    </p:set>
                                    <p:anim calcmode="lin" valueType="num">
                                      <p:cBhvr>
                                        <p:cTn id="37"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38" dur="10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39" dur="1000"/>
                                        <p:tgtEl>
                                          <p:spTgt spid="6">
                                            <p:txEl>
                                              <p:pRg st="4" end="4"/>
                                            </p:txEl>
                                          </p:spTgt>
                                        </p:tgtEl>
                                      </p:cBhvr>
                                    </p:animEffect>
                                  </p:childTnLst>
                                </p:cTn>
                              </p:par>
                            </p:childTnLst>
                          </p:cTn>
                        </p:par>
                        <p:par>
                          <p:cTn id="40" fill="hold">
                            <p:stCondLst>
                              <p:cond delay="8500"/>
                            </p:stCondLst>
                            <p:childTnLst>
                              <p:par>
                                <p:cTn id="41" presetID="53" presetClass="entr" presetSubtype="16" fill="hold" grpId="0" nodeType="afterEffect">
                                  <p:stCondLst>
                                    <p:cond delay="500"/>
                                  </p:stCondLst>
                                  <p:childTnLst>
                                    <p:set>
                                      <p:cBhvr>
                                        <p:cTn id="42" dur="1" fill="hold">
                                          <p:stCondLst>
                                            <p:cond delay="0"/>
                                          </p:stCondLst>
                                        </p:cTn>
                                        <p:tgtEl>
                                          <p:spTgt spid="6">
                                            <p:txEl>
                                              <p:pRg st="5" end="5"/>
                                            </p:txEl>
                                          </p:spTgt>
                                        </p:tgtEl>
                                        <p:attrNameLst>
                                          <p:attrName>style.visibility</p:attrName>
                                        </p:attrNameLst>
                                      </p:cBhvr>
                                      <p:to>
                                        <p:strVal val="visible"/>
                                      </p:to>
                                    </p:set>
                                    <p:anim calcmode="lin" valueType="num">
                                      <p:cBhvr>
                                        <p:cTn id="43" dur="1000" fill="hold"/>
                                        <p:tgtEl>
                                          <p:spTgt spid="6">
                                            <p:txEl>
                                              <p:pRg st="5" end="5"/>
                                            </p:txEl>
                                          </p:spTgt>
                                        </p:tgtEl>
                                        <p:attrNameLst>
                                          <p:attrName>ppt_w</p:attrName>
                                        </p:attrNameLst>
                                      </p:cBhvr>
                                      <p:tavLst>
                                        <p:tav tm="0">
                                          <p:val>
                                            <p:fltVal val="0"/>
                                          </p:val>
                                        </p:tav>
                                        <p:tav tm="100000">
                                          <p:val>
                                            <p:strVal val="#ppt_w"/>
                                          </p:val>
                                        </p:tav>
                                      </p:tavLst>
                                    </p:anim>
                                    <p:anim calcmode="lin" valueType="num">
                                      <p:cBhvr>
                                        <p:cTn id="44" dur="10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45" dur="1000"/>
                                        <p:tgtEl>
                                          <p:spTgt spid="6">
                                            <p:txEl>
                                              <p:pRg st="5" end="5"/>
                                            </p:txEl>
                                          </p:spTgt>
                                        </p:tgtEl>
                                      </p:cBhvr>
                                    </p:animEffect>
                                  </p:childTnLst>
                                </p:cTn>
                              </p:par>
                            </p:childTnLst>
                          </p:cTn>
                        </p:par>
                        <p:par>
                          <p:cTn id="46" fill="hold">
                            <p:stCondLst>
                              <p:cond delay="10000"/>
                            </p:stCondLst>
                            <p:childTnLst>
                              <p:par>
                                <p:cTn id="47" presetID="53" presetClass="entr" presetSubtype="16" fill="hold" grpId="0" nodeType="afterEffect">
                                  <p:stCondLst>
                                    <p:cond delay="500"/>
                                  </p:stCondLst>
                                  <p:childTnLst>
                                    <p:set>
                                      <p:cBhvr>
                                        <p:cTn id="48" dur="1" fill="hold">
                                          <p:stCondLst>
                                            <p:cond delay="0"/>
                                          </p:stCondLst>
                                        </p:cTn>
                                        <p:tgtEl>
                                          <p:spTgt spid="6">
                                            <p:txEl>
                                              <p:pRg st="6" end="6"/>
                                            </p:txEl>
                                          </p:spTgt>
                                        </p:tgtEl>
                                        <p:attrNameLst>
                                          <p:attrName>style.visibility</p:attrName>
                                        </p:attrNameLst>
                                      </p:cBhvr>
                                      <p:to>
                                        <p:strVal val="visible"/>
                                      </p:to>
                                    </p:set>
                                    <p:anim calcmode="lin" valueType="num">
                                      <p:cBhvr>
                                        <p:cTn id="49" dur="1000" fill="hold"/>
                                        <p:tgtEl>
                                          <p:spTgt spid="6">
                                            <p:txEl>
                                              <p:pRg st="6" end="6"/>
                                            </p:txEl>
                                          </p:spTgt>
                                        </p:tgtEl>
                                        <p:attrNameLst>
                                          <p:attrName>ppt_w</p:attrName>
                                        </p:attrNameLst>
                                      </p:cBhvr>
                                      <p:tavLst>
                                        <p:tav tm="0">
                                          <p:val>
                                            <p:fltVal val="0"/>
                                          </p:val>
                                        </p:tav>
                                        <p:tav tm="100000">
                                          <p:val>
                                            <p:strVal val="#ppt_w"/>
                                          </p:val>
                                        </p:tav>
                                      </p:tavLst>
                                    </p:anim>
                                    <p:anim calcmode="lin" valueType="num">
                                      <p:cBhvr>
                                        <p:cTn id="50" dur="1000" fill="hold"/>
                                        <p:tgtEl>
                                          <p:spTgt spid="6">
                                            <p:txEl>
                                              <p:pRg st="6" end="6"/>
                                            </p:txEl>
                                          </p:spTgt>
                                        </p:tgtEl>
                                        <p:attrNameLst>
                                          <p:attrName>ppt_h</p:attrName>
                                        </p:attrNameLst>
                                      </p:cBhvr>
                                      <p:tavLst>
                                        <p:tav tm="0">
                                          <p:val>
                                            <p:fltVal val="0"/>
                                          </p:val>
                                        </p:tav>
                                        <p:tav tm="100000">
                                          <p:val>
                                            <p:strVal val="#ppt_h"/>
                                          </p:val>
                                        </p:tav>
                                      </p:tavLst>
                                    </p:anim>
                                    <p:animEffect transition="in" filter="fade">
                                      <p:cBhvr>
                                        <p:cTn id="51"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en-US" sz="4000" dirty="0" err="1">
                <a:solidFill>
                  <a:schemeClr val="bg1"/>
                </a:solidFill>
                <a:latin typeface="+mj-lt"/>
              </a:rPr>
              <a:t>Bağımlılık</a:t>
            </a:r>
            <a:r>
              <a:rPr lang="en-US" sz="4000" dirty="0">
                <a:solidFill>
                  <a:schemeClr val="bg1"/>
                </a:solidFill>
                <a:latin typeface="+mj-lt"/>
              </a:rPr>
              <a:t> </a:t>
            </a:r>
            <a:r>
              <a:rPr lang="en-US" sz="4000" dirty="0" err="1">
                <a:solidFill>
                  <a:schemeClr val="bg1"/>
                </a:solidFill>
                <a:latin typeface="+mj-lt"/>
              </a:rPr>
              <a:t>Nasıl</a:t>
            </a:r>
            <a:r>
              <a:rPr lang="en-US" sz="4000" dirty="0">
                <a:solidFill>
                  <a:schemeClr val="bg1"/>
                </a:solidFill>
                <a:latin typeface="+mj-lt"/>
              </a:rPr>
              <a:t> </a:t>
            </a:r>
            <a:r>
              <a:rPr lang="en-US" sz="4000" dirty="0" err="1">
                <a:solidFill>
                  <a:schemeClr val="bg1"/>
                </a:solidFill>
                <a:latin typeface="+mj-lt"/>
              </a:rPr>
              <a:t>Gelişiyor</a:t>
            </a:r>
            <a:r>
              <a:rPr lang="en-US" sz="4000" dirty="0">
                <a:solidFill>
                  <a:schemeClr val="bg1"/>
                </a:solidFill>
                <a:latin typeface="+mj-lt"/>
              </a:rPr>
              <a:t>? </a:t>
            </a:r>
            <a:r>
              <a:rPr lang="en-US" sz="4000" dirty="0" err="1">
                <a:solidFill>
                  <a:schemeClr val="bg1"/>
                </a:solidFill>
                <a:latin typeface="+mj-lt"/>
              </a:rPr>
              <a:t>Nasıl</a:t>
            </a:r>
            <a:r>
              <a:rPr lang="en-US" sz="4000" dirty="0">
                <a:solidFill>
                  <a:schemeClr val="bg1"/>
                </a:solidFill>
                <a:latin typeface="+mj-lt"/>
              </a:rPr>
              <a:t> </a:t>
            </a:r>
            <a:r>
              <a:rPr lang="en-US" sz="4000" dirty="0" err="1">
                <a:solidFill>
                  <a:schemeClr val="bg1"/>
                </a:solidFill>
                <a:latin typeface="+mj-lt"/>
              </a:rPr>
              <a:t>İçinden</a:t>
            </a:r>
            <a:r>
              <a:rPr lang="en-US" sz="4000" dirty="0">
                <a:solidFill>
                  <a:schemeClr val="bg1"/>
                </a:solidFill>
                <a:latin typeface="+mj-lt"/>
              </a:rPr>
              <a:t> </a:t>
            </a:r>
            <a:r>
              <a:rPr lang="en-US" sz="4000" dirty="0" err="1">
                <a:solidFill>
                  <a:schemeClr val="bg1"/>
                </a:solidFill>
                <a:latin typeface="+mj-lt"/>
              </a:rPr>
              <a:t>Çıkılmaz</a:t>
            </a:r>
            <a:r>
              <a:rPr lang="en-US" sz="4000" dirty="0">
                <a:solidFill>
                  <a:schemeClr val="bg1"/>
                </a:solidFill>
                <a:latin typeface="+mj-lt"/>
              </a:rPr>
              <a:t> </a:t>
            </a:r>
            <a:r>
              <a:rPr lang="en-US" sz="4000" dirty="0" err="1">
                <a:solidFill>
                  <a:schemeClr val="bg1"/>
                </a:solidFill>
                <a:latin typeface="+mj-lt"/>
              </a:rPr>
              <a:t>Bir</a:t>
            </a:r>
            <a:r>
              <a:rPr lang="en-US" sz="4000" dirty="0">
                <a:solidFill>
                  <a:schemeClr val="bg1"/>
                </a:solidFill>
                <a:latin typeface="+mj-lt"/>
              </a:rPr>
              <a:t> </a:t>
            </a:r>
            <a:r>
              <a:rPr lang="en-US" sz="4000" dirty="0" err="1">
                <a:solidFill>
                  <a:schemeClr val="bg1"/>
                </a:solidFill>
                <a:latin typeface="+mj-lt"/>
              </a:rPr>
              <a:t>Kısır</a:t>
            </a:r>
            <a:r>
              <a:rPr lang="en-US" sz="4000" dirty="0">
                <a:solidFill>
                  <a:schemeClr val="bg1"/>
                </a:solidFill>
                <a:latin typeface="+mj-lt"/>
              </a:rPr>
              <a:t> </a:t>
            </a:r>
            <a:r>
              <a:rPr lang="en-US" sz="4000" dirty="0" err="1">
                <a:solidFill>
                  <a:schemeClr val="bg1"/>
                </a:solidFill>
                <a:latin typeface="+mj-lt"/>
              </a:rPr>
              <a:t>Döngü</a:t>
            </a:r>
            <a:r>
              <a:rPr lang="en-US" sz="4000" dirty="0">
                <a:solidFill>
                  <a:schemeClr val="bg1"/>
                </a:solidFill>
                <a:latin typeface="+mj-lt"/>
              </a:rPr>
              <a:t> </a:t>
            </a:r>
            <a:r>
              <a:rPr lang="en-US" sz="4000" dirty="0" err="1">
                <a:solidFill>
                  <a:schemeClr val="bg1"/>
                </a:solidFill>
                <a:latin typeface="+mj-lt"/>
              </a:rPr>
              <a:t>Hâlini</a:t>
            </a:r>
            <a:r>
              <a:rPr lang="en-US" sz="4000" dirty="0">
                <a:solidFill>
                  <a:schemeClr val="bg1"/>
                </a:solidFill>
                <a:latin typeface="+mj-lt"/>
              </a:rPr>
              <a:t> </a:t>
            </a:r>
            <a:r>
              <a:rPr lang="en-US" sz="4000" dirty="0" err="1">
                <a:solidFill>
                  <a:schemeClr val="bg1"/>
                </a:solidFill>
                <a:latin typeface="+mj-lt"/>
              </a:rPr>
              <a:t>Alıyor</a:t>
            </a:r>
            <a:r>
              <a:rPr lang="en-US" sz="4000" dirty="0">
                <a:solidFill>
                  <a:schemeClr val="bg1"/>
                </a:solidFill>
                <a:latin typeface="+mj-lt"/>
              </a:rPr>
              <a:t>?</a:t>
            </a:r>
          </a:p>
        </p:txBody>
      </p:sp>
      <p:graphicFrame>
        <p:nvGraphicFramePr>
          <p:cNvPr id="3" name="Diagram 2"/>
          <p:cNvGraphicFramePr/>
          <p:nvPr>
            <p:extLst>
              <p:ext uri="{D42A27DB-BD31-4B8C-83A1-F6EECF244321}">
                <p14:modId xmlns:p14="http://schemas.microsoft.com/office/powerpoint/2010/main" val="2188584092"/>
              </p:ext>
            </p:extLst>
          </p:nvPr>
        </p:nvGraphicFramePr>
        <p:xfrm>
          <a:off x="767409" y="1628800"/>
          <a:ext cx="7609182" cy="5072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155596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graphicEl>
                                              <a:dgm id="{29932CE6-39D0-458A-9A4C-A3F2D692F15B}"/>
                                            </p:graphicEl>
                                          </p:spTgt>
                                        </p:tgtEl>
                                        <p:attrNameLst>
                                          <p:attrName>style.visibility</p:attrName>
                                        </p:attrNameLst>
                                      </p:cBhvr>
                                      <p:to>
                                        <p:strVal val="visible"/>
                                      </p:to>
                                    </p:set>
                                    <p:animEffect transition="in" filter="wheel(1)">
                                      <p:cBhvr>
                                        <p:cTn id="7" dur="2000"/>
                                        <p:tgtEl>
                                          <p:spTgt spid="3">
                                            <p:graphicEl>
                                              <a:dgm id="{29932CE6-39D0-458A-9A4C-A3F2D692F15B}"/>
                                            </p:graphicEl>
                                          </p:spTgt>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3">
                                            <p:graphicEl>
                                              <a:dgm id="{195D284F-CDF5-4C4A-B797-105F36086B9C}"/>
                                            </p:graphicEl>
                                          </p:spTgt>
                                        </p:tgtEl>
                                        <p:attrNameLst>
                                          <p:attrName>style.visibility</p:attrName>
                                        </p:attrNameLst>
                                      </p:cBhvr>
                                      <p:to>
                                        <p:strVal val="visible"/>
                                      </p:to>
                                    </p:set>
                                    <p:animEffect transition="in" filter="wheel(1)">
                                      <p:cBhvr>
                                        <p:cTn id="11" dur="2000"/>
                                        <p:tgtEl>
                                          <p:spTgt spid="3">
                                            <p:graphicEl>
                                              <a:dgm id="{195D284F-CDF5-4C4A-B797-105F36086B9C}"/>
                                            </p:graphicEl>
                                          </p:spTgt>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3">
                                            <p:graphicEl>
                                              <a:dgm id="{64D4149C-72F2-48E0-B0A3-C993BE60711C}"/>
                                            </p:graphicEl>
                                          </p:spTgt>
                                        </p:tgtEl>
                                        <p:attrNameLst>
                                          <p:attrName>style.visibility</p:attrName>
                                        </p:attrNameLst>
                                      </p:cBhvr>
                                      <p:to>
                                        <p:strVal val="visible"/>
                                      </p:to>
                                    </p:set>
                                    <p:animEffect transition="in" filter="wheel(1)">
                                      <p:cBhvr>
                                        <p:cTn id="15" dur="2000"/>
                                        <p:tgtEl>
                                          <p:spTgt spid="3">
                                            <p:graphicEl>
                                              <a:dgm id="{64D4149C-72F2-48E0-B0A3-C993BE60711C}"/>
                                            </p:graphicEl>
                                          </p:spTgt>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3">
                                            <p:graphicEl>
                                              <a:dgm id="{AB2FE1E4-2002-45FF-B72D-0606737E752C}"/>
                                            </p:graphicEl>
                                          </p:spTgt>
                                        </p:tgtEl>
                                        <p:attrNameLst>
                                          <p:attrName>style.visibility</p:attrName>
                                        </p:attrNameLst>
                                      </p:cBhvr>
                                      <p:to>
                                        <p:strVal val="visible"/>
                                      </p:to>
                                    </p:set>
                                    <p:animEffect transition="in" filter="wheel(1)">
                                      <p:cBhvr>
                                        <p:cTn id="19" dur="2000"/>
                                        <p:tgtEl>
                                          <p:spTgt spid="3">
                                            <p:graphicEl>
                                              <a:dgm id="{AB2FE1E4-2002-45FF-B72D-0606737E752C}"/>
                                            </p:graphicEl>
                                          </p:spTgt>
                                        </p:tgtEl>
                                      </p:cBhvr>
                                    </p:animEffect>
                                  </p:childTnLst>
                                </p:cTn>
                              </p:par>
                            </p:childTnLst>
                          </p:cTn>
                        </p:par>
                        <p:par>
                          <p:cTn id="20" fill="hold">
                            <p:stCondLst>
                              <p:cond delay="8000"/>
                            </p:stCondLst>
                            <p:childTnLst>
                              <p:par>
                                <p:cTn id="21" presetID="21" presetClass="entr" presetSubtype="1" fill="hold" grpId="0" nodeType="afterEffect">
                                  <p:stCondLst>
                                    <p:cond delay="0"/>
                                  </p:stCondLst>
                                  <p:childTnLst>
                                    <p:set>
                                      <p:cBhvr>
                                        <p:cTn id="22" dur="1" fill="hold">
                                          <p:stCondLst>
                                            <p:cond delay="0"/>
                                          </p:stCondLst>
                                        </p:cTn>
                                        <p:tgtEl>
                                          <p:spTgt spid="3">
                                            <p:graphicEl>
                                              <a:dgm id="{6E324C95-FFFC-40DF-8A55-ADBE7AF30FB8}"/>
                                            </p:graphicEl>
                                          </p:spTgt>
                                        </p:tgtEl>
                                        <p:attrNameLst>
                                          <p:attrName>style.visibility</p:attrName>
                                        </p:attrNameLst>
                                      </p:cBhvr>
                                      <p:to>
                                        <p:strVal val="visible"/>
                                      </p:to>
                                    </p:set>
                                    <p:animEffect transition="in" filter="wheel(1)">
                                      <p:cBhvr>
                                        <p:cTn id="23" dur="2000"/>
                                        <p:tgtEl>
                                          <p:spTgt spid="3">
                                            <p:graphicEl>
                                              <a:dgm id="{6E324C95-FFFC-40DF-8A55-ADBE7AF30FB8}"/>
                                            </p:graphicEl>
                                          </p:spTgt>
                                        </p:tgtEl>
                                      </p:cBhvr>
                                    </p:animEffect>
                                  </p:childTnLst>
                                </p:cTn>
                              </p:par>
                            </p:childTnLst>
                          </p:cTn>
                        </p:par>
                        <p:par>
                          <p:cTn id="24" fill="hold">
                            <p:stCondLst>
                              <p:cond delay="10000"/>
                            </p:stCondLst>
                            <p:childTnLst>
                              <p:par>
                                <p:cTn id="25" presetID="21" presetClass="entr" presetSubtype="1" fill="hold" grpId="0" nodeType="afterEffect">
                                  <p:stCondLst>
                                    <p:cond delay="0"/>
                                  </p:stCondLst>
                                  <p:childTnLst>
                                    <p:set>
                                      <p:cBhvr>
                                        <p:cTn id="26" dur="1" fill="hold">
                                          <p:stCondLst>
                                            <p:cond delay="0"/>
                                          </p:stCondLst>
                                        </p:cTn>
                                        <p:tgtEl>
                                          <p:spTgt spid="3">
                                            <p:graphicEl>
                                              <a:dgm id="{D8D47EB1-A760-4546-9D02-04F7397D41BD}"/>
                                            </p:graphicEl>
                                          </p:spTgt>
                                        </p:tgtEl>
                                        <p:attrNameLst>
                                          <p:attrName>style.visibility</p:attrName>
                                        </p:attrNameLst>
                                      </p:cBhvr>
                                      <p:to>
                                        <p:strVal val="visible"/>
                                      </p:to>
                                    </p:set>
                                    <p:animEffect transition="in" filter="wheel(1)">
                                      <p:cBhvr>
                                        <p:cTn id="27" dur="2000"/>
                                        <p:tgtEl>
                                          <p:spTgt spid="3">
                                            <p:graphicEl>
                                              <a:dgm id="{D8D47EB1-A760-4546-9D02-04F7397D41BD}"/>
                                            </p:graphicEl>
                                          </p:spTgt>
                                        </p:tgtEl>
                                      </p:cBhvr>
                                    </p:animEffect>
                                  </p:childTnLst>
                                </p:cTn>
                              </p:par>
                            </p:childTnLst>
                          </p:cTn>
                        </p:par>
                        <p:par>
                          <p:cTn id="28" fill="hold">
                            <p:stCondLst>
                              <p:cond delay="12000"/>
                            </p:stCondLst>
                            <p:childTnLst>
                              <p:par>
                                <p:cTn id="29" presetID="21" presetClass="entr" presetSubtype="1" fill="hold" grpId="0" nodeType="afterEffect">
                                  <p:stCondLst>
                                    <p:cond delay="0"/>
                                  </p:stCondLst>
                                  <p:childTnLst>
                                    <p:set>
                                      <p:cBhvr>
                                        <p:cTn id="30" dur="1" fill="hold">
                                          <p:stCondLst>
                                            <p:cond delay="0"/>
                                          </p:stCondLst>
                                        </p:cTn>
                                        <p:tgtEl>
                                          <p:spTgt spid="3">
                                            <p:graphicEl>
                                              <a:dgm id="{9E154068-5DAC-47E0-9F8C-B08F4516D72C}"/>
                                            </p:graphicEl>
                                          </p:spTgt>
                                        </p:tgtEl>
                                        <p:attrNameLst>
                                          <p:attrName>style.visibility</p:attrName>
                                        </p:attrNameLst>
                                      </p:cBhvr>
                                      <p:to>
                                        <p:strVal val="visible"/>
                                      </p:to>
                                    </p:set>
                                    <p:animEffect transition="in" filter="wheel(1)">
                                      <p:cBhvr>
                                        <p:cTn id="31" dur="2000"/>
                                        <p:tgtEl>
                                          <p:spTgt spid="3">
                                            <p:graphicEl>
                                              <a:dgm id="{9E154068-5DAC-47E0-9F8C-B08F4516D72C}"/>
                                            </p:graphicEl>
                                          </p:spTgt>
                                        </p:tgtEl>
                                      </p:cBhvr>
                                    </p:animEffect>
                                  </p:childTnLst>
                                </p:cTn>
                              </p:par>
                            </p:childTnLst>
                          </p:cTn>
                        </p:par>
                        <p:par>
                          <p:cTn id="32" fill="hold">
                            <p:stCondLst>
                              <p:cond delay="14000"/>
                            </p:stCondLst>
                            <p:childTnLst>
                              <p:par>
                                <p:cTn id="33" presetID="21" presetClass="entr" presetSubtype="1" fill="hold" grpId="0" nodeType="afterEffect">
                                  <p:stCondLst>
                                    <p:cond delay="0"/>
                                  </p:stCondLst>
                                  <p:childTnLst>
                                    <p:set>
                                      <p:cBhvr>
                                        <p:cTn id="34" dur="1" fill="hold">
                                          <p:stCondLst>
                                            <p:cond delay="0"/>
                                          </p:stCondLst>
                                        </p:cTn>
                                        <p:tgtEl>
                                          <p:spTgt spid="3">
                                            <p:graphicEl>
                                              <a:dgm id="{3C454F8E-0B96-4A5C-89EA-0BEADCA85587}"/>
                                            </p:graphicEl>
                                          </p:spTgt>
                                        </p:tgtEl>
                                        <p:attrNameLst>
                                          <p:attrName>style.visibility</p:attrName>
                                        </p:attrNameLst>
                                      </p:cBhvr>
                                      <p:to>
                                        <p:strVal val="visible"/>
                                      </p:to>
                                    </p:set>
                                    <p:animEffect transition="in" filter="wheel(1)">
                                      <p:cBhvr>
                                        <p:cTn id="35" dur="2000"/>
                                        <p:tgtEl>
                                          <p:spTgt spid="3">
                                            <p:graphicEl>
                                              <a:dgm id="{3C454F8E-0B96-4A5C-89EA-0BEADCA85587}"/>
                                            </p:graphicEl>
                                          </p:spTgt>
                                        </p:tgtEl>
                                      </p:cBhvr>
                                    </p:animEffect>
                                  </p:childTnLst>
                                </p:cTn>
                              </p:par>
                            </p:childTnLst>
                          </p:cTn>
                        </p:par>
                        <p:par>
                          <p:cTn id="36" fill="hold">
                            <p:stCondLst>
                              <p:cond delay="16000"/>
                            </p:stCondLst>
                            <p:childTnLst>
                              <p:par>
                                <p:cTn id="37" presetID="21" presetClass="entr" presetSubtype="1" fill="hold" grpId="0" nodeType="afterEffect">
                                  <p:stCondLst>
                                    <p:cond delay="0"/>
                                  </p:stCondLst>
                                  <p:childTnLst>
                                    <p:set>
                                      <p:cBhvr>
                                        <p:cTn id="38" dur="1" fill="hold">
                                          <p:stCondLst>
                                            <p:cond delay="0"/>
                                          </p:stCondLst>
                                        </p:cTn>
                                        <p:tgtEl>
                                          <p:spTgt spid="3">
                                            <p:graphicEl>
                                              <a:dgm id="{C12D4D38-D208-496C-93AB-3B084A610909}"/>
                                            </p:graphicEl>
                                          </p:spTgt>
                                        </p:tgtEl>
                                        <p:attrNameLst>
                                          <p:attrName>style.visibility</p:attrName>
                                        </p:attrNameLst>
                                      </p:cBhvr>
                                      <p:to>
                                        <p:strVal val="visible"/>
                                      </p:to>
                                    </p:set>
                                    <p:animEffect transition="in" filter="wheel(1)">
                                      <p:cBhvr>
                                        <p:cTn id="39" dur="2000"/>
                                        <p:tgtEl>
                                          <p:spTgt spid="3">
                                            <p:graphicEl>
                                              <a:dgm id="{C12D4D38-D208-496C-93AB-3B084A61090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1323439"/>
          </a:xfrm>
          <a:prstGeom prst="rect">
            <a:avLst/>
          </a:prstGeom>
          <a:noFill/>
        </p:spPr>
        <p:txBody>
          <a:bodyPr wrap="square" rtlCol="0">
            <a:spAutoFit/>
          </a:bodyPr>
          <a:lstStyle/>
          <a:p>
            <a:r>
              <a:rPr lang="en-US" sz="4000" dirty="0" err="1">
                <a:latin typeface="+mj-lt"/>
              </a:rPr>
              <a:t>Madde</a:t>
            </a:r>
            <a:r>
              <a:rPr lang="en-US" sz="4000" dirty="0">
                <a:latin typeface="+mj-lt"/>
              </a:rPr>
              <a:t> </a:t>
            </a:r>
            <a:r>
              <a:rPr lang="en-US" sz="4000" dirty="0" err="1">
                <a:latin typeface="+mj-lt"/>
              </a:rPr>
              <a:t>Kullanmaya</a:t>
            </a:r>
            <a:r>
              <a:rPr lang="en-US" sz="4000" dirty="0">
                <a:latin typeface="+mj-lt"/>
              </a:rPr>
              <a:t> </a:t>
            </a:r>
            <a:r>
              <a:rPr lang="en-US" sz="4000" dirty="0" err="1">
                <a:solidFill>
                  <a:srgbClr val="FF0000"/>
                </a:solidFill>
                <a:latin typeface="+mj-lt"/>
              </a:rPr>
              <a:t>Nerede</a:t>
            </a:r>
            <a:r>
              <a:rPr lang="en-US" sz="4000" dirty="0">
                <a:solidFill>
                  <a:srgbClr val="FF0000"/>
                </a:solidFill>
                <a:latin typeface="+mj-lt"/>
              </a:rPr>
              <a:t> </a:t>
            </a:r>
            <a:r>
              <a:rPr lang="en-US" sz="4000" dirty="0" err="1">
                <a:latin typeface="+mj-lt"/>
              </a:rPr>
              <a:t>ve</a:t>
            </a:r>
            <a:r>
              <a:rPr lang="en-US" sz="4000" dirty="0">
                <a:latin typeface="+mj-lt"/>
              </a:rPr>
              <a:t> </a:t>
            </a:r>
            <a:r>
              <a:rPr lang="en-US" sz="4000" dirty="0">
                <a:solidFill>
                  <a:srgbClr val="FF0000"/>
                </a:solidFill>
                <a:latin typeface="+mj-lt"/>
              </a:rPr>
              <a:t>Ne Zaman</a:t>
            </a:r>
            <a:r>
              <a:rPr lang="en-US" sz="4000" dirty="0">
                <a:solidFill>
                  <a:schemeClr val="bg1"/>
                </a:solidFill>
                <a:latin typeface="+mj-lt"/>
              </a:rPr>
              <a:t> </a:t>
            </a:r>
            <a:r>
              <a:rPr lang="en-US" sz="4000" dirty="0" err="1">
                <a:latin typeface="+mj-lt"/>
              </a:rPr>
              <a:t>Davet</a:t>
            </a:r>
            <a:r>
              <a:rPr lang="en-US" sz="4000" dirty="0">
                <a:latin typeface="+mj-lt"/>
              </a:rPr>
              <a:t> </a:t>
            </a:r>
            <a:r>
              <a:rPr lang="en-US" sz="4000" dirty="0" err="1">
                <a:latin typeface="+mj-lt"/>
              </a:rPr>
              <a:t>Ederler</a:t>
            </a:r>
            <a:r>
              <a:rPr lang="en-US" sz="4000" dirty="0">
                <a:latin typeface="+mj-lt"/>
              </a:rPr>
              <a:t>?</a:t>
            </a:r>
          </a:p>
        </p:txBody>
      </p:sp>
      <p:sp>
        <p:nvSpPr>
          <p:cNvPr id="6" name="TextBox 5"/>
          <p:cNvSpPr txBox="1"/>
          <p:nvPr/>
        </p:nvSpPr>
        <p:spPr>
          <a:xfrm>
            <a:off x="251520" y="1700808"/>
            <a:ext cx="5544616" cy="4708981"/>
          </a:xfrm>
          <a:prstGeom prst="rect">
            <a:avLst/>
          </a:prstGeom>
          <a:noFill/>
        </p:spPr>
        <p:txBody>
          <a:bodyPr wrap="square" rtlCol="0">
            <a:spAutoFit/>
          </a:bodyPr>
          <a:lstStyle/>
          <a:p>
            <a:pPr marL="457200" indent="-457200">
              <a:buFont typeface="Wingdings" panose="05000000000000000000" pitchFamily="2" charset="2"/>
              <a:buChar char="Ø"/>
            </a:pPr>
            <a:r>
              <a:rPr lang="en-US" sz="2000" dirty="0">
                <a:latin typeface="+mn-lt"/>
              </a:rPr>
              <a:t>Yakın </a:t>
            </a:r>
            <a:r>
              <a:rPr lang="en-US" sz="2000" dirty="0" err="1">
                <a:latin typeface="+mn-lt"/>
              </a:rPr>
              <a:t>arkadaş</a:t>
            </a:r>
            <a:r>
              <a:rPr lang="en-US" sz="2000" dirty="0">
                <a:latin typeface="+mn-lt"/>
              </a:rPr>
              <a:t> </a:t>
            </a:r>
            <a:r>
              <a:rPr lang="en-US" sz="2000" dirty="0" err="1">
                <a:latin typeface="+mn-lt"/>
              </a:rPr>
              <a:t>çevresiyle</a:t>
            </a:r>
            <a:r>
              <a:rPr lang="en-US" sz="2000" dirty="0">
                <a:latin typeface="+mn-lt"/>
              </a:rPr>
              <a:t> </a:t>
            </a:r>
            <a:r>
              <a:rPr lang="en-US" sz="2000" dirty="0" err="1">
                <a:latin typeface="+mn-lt"/>
              </a:rPr>
              <a:t>eğlenmek</a:t>
            </a:r>
            <a:r>
              <a:rPr lang="en-US" sz="2000" dirty="0">
                <a:latin typeface="+mn-lt"/>
              </a:rPr>
              <a:t> </a:t>
            </a:r>
            <a:r>
              <a:rPr lang="en-US" sz="2000" dirty="0" err="1">
                <a:latin typeface="+mn-lt"/>
              </a:rPr>
              <a:t>için</a:t>
            </a:r>
            <a:r>
              <a:rPr lang="en-US" sz="2000" dirty="0">
                <a:latin typeface="+mn-lt"/>
              </a:rPr>
              <a:t> </a:t>
            </a:r>
            <a:r>
              <a:rPr lang="en-US" sz="2000" dirty="0" err="1">
                <a:latin typeface="+mn-lt"/>
              </a:rPr>
              <a:t>gidilen</a:t>
            </a:r>
            <a:r>
              <a:rPr lang="en-US" sz="2000" dirty="0">
                <a:latin typeface="+mn-lt"/>
              </a:rPr>
              <a:t> </a:t>
            </a:r>
            <a:r>
              <a:rPr lang="en-US" sz="2000" dirty="0" err="1">
                <a:latin typeface="+mn-lt"/>
              </a:rPr>
              <a:t>yerlerde</a:t>
            </a:r>
            <a:r>
              <a:rPr lang="en-US" sz="2000" dirty="0">
                <a:latin typeface="+mn-lt"/>
              </a:rPr>
              <a:t>…</a:t>
            </a:r>
          </a:p>
          <a:p>
            <a:pPr marL="457200" indent="-457200">
              <a:buFont typeface="Wingdings" panose="05000000000000000000" pitchFamily="2" charset="2"/>
              <a:buChar char="Ø"/>
            </a:pPr>
            <a:r>
              <a:rPr lang="en-US" sz="2000" dirty="0" err="1">
                <a:latin typeface="+mn-lt"/>
              </a:rPr>
              <a:t>Ders</a:t>
            </a:r>
            <a:r>
              <a:rPr lang="en-US" sz="2000" dirty="0">
                <a:latin typeface="+mn-lt"/>
              </a:rPr>
              <a:t> </a:t>
            </a:r>
            <a:r>
              <a:rPr lang="en-US" sz="2000" dirty="0" err="1">
                <a:latin typeface="+mn-lt"/>
              </a:rPr>
              <a:t>saatleri</a:t>
            </a:r>
            <a:r>
              <a:rPr lang="en-US" sz="2000" dirty="0">
                <a:latin typeface="+mn-lt"/>
              </a:rPr>
              <a:t> </a:t>
            </a:r>
            <a:r>
              <a:rPr lang="en-US" sz="2000" dirty="0" err="1">
                <a:latin typeface="+mn-lt"/>
              </a:rPr>
              <a:t>sonrasında</a:t>
            </a:r>
            <a:r>
              <a:rPr lang="en-US" sz="2000" dirty="0">
                <a:latin typeface="+mn-lt"/>
              </a:rPr>
              <a:t> </a:t>
            </a:r>
            <a:r>
              <a:rPr lang="en-US" sz="2000" dirty="0" err="1">
                <a:latin typeface="+mn-lt"/>
              </a:rPr>
              <a:t>gidilen</a:t>
            </a:r>
            <a:r>
              <a:rPr lang="en-US" sz="2000" dirty="0">
                <a:latin typeface="+mn-lt"/>
              </a:rPr>
              <a:t> internet </a:t>
            </a:r>
            <a:r>
              <a:rPr lang="en-US" sz="2000" dirty="0" err="1">
                <a:latin typeface="+mn-lt"/>
              </a:rPr>
              <a:t>kafeler</a:t>
            </a:r>
            <a:r>
              <a:rPr lang="en-US" sz="2000" dirty="0">
                <a:latin typeface="+mn-lt"/>
              </a:rPr>
              <a:t> </a:t>
            </a:r>
            <a:r>
              <a:rPr lang="en-US" sz="2000" dirty="0" err="1">
                <a:latin typeface="+mn-lt"/>
              </a:rPr>
              <a:t>ve</a:t>
            </a:r>
            <a:r>
              <a:rPr lang="en-US" sz="2000" dirty="0">
                <a:latin typeface="+mn-lt"/>
              </a:rPr>
              <a:t> </a:t>
            </a:r>
            <a:r>
              <a:rPr lang="en-US" sz="2000" dirty="0" err="1">
                <a:latin typeface="+mn-lt"/>
              </a:rPr>
              <a:t>oyun</a:t>
            </a:r>
            <a:r>
              <a:rPr lang="en-US" sz="2000" dirty="0">
                <a:latin typeface="+mn-lt"/>
              </a:rPr>
              <a:t> </a:t>
            </a:r>
            <a:r>
              <a:rPr lang="en-US" sz="2000" dirty="0" err="1">
                <a:latin typeface="+mn-lt"/>
              </a:rPr>
              <a:t>salonları</a:t>
            </a:r>
            <a:r>
              <a:rPr lang="en-US" sz="2000" dirty="0">
                <a:latin typeface="+mn-lt"/>
              </a:rPr>
              <a:t> </a:t>
            </a:r>
            <a:r>
              <a:rPr lang="en-US" sz="2000" dirty="0" err="1">
                <a:latin typeface="+mn-lt"/>
              </a:rPr>
              <a:t>gibi</a:t>
            </a:r>
            <a:r>
              <a:rPr lang="en-US" sz="2000" dirty="0">
                <a:latin typeface="+mn-lt"/>
              </a:rPr>
              <a:t> </a:t>
            </a:r>
            <a:r>
              <a:rPr lang="en-US" sz="2000" dirty="0" err="1">
                <a:latin typeface="+mn-lt"/>
              </a:rPr>
              <a:t>mekânlarda</a:t>
            </a:r>
            <a:r>
              <a:rPr lang="en-US" sz="2000" dirty="0">
                <a:latin typeface="+mn-lt"/>
              </a:rPr>
              <a:t>…</a:t>
            </a:r>
          </a:p>
          <a:p>
            <a:pPr marL="457200" indent="-457200">
              <a:buFont typeface="Wingdings" panose="05000000000000000000" pitchFamily="2" charset="2"/>
              <a:buChar char="Ø"/>
            </a:pPr>
            <a:r>
              <a:rPr lang="en-US" sz="2000" dirty="0" err="1">
                <a:latin typeface="+mn-lt"/>
              </a:rPr>
              <a:t>Samimi</a:t>
            </a:r>
            <a:r>
              <a:rPr lang="en-US" sz="2000" dirty="0">
                <a:latin typeface="+mn-lt"/>
              </a:rPr>
              <a:t> </a:t>
            </a:r>
            <a:r>
              <a:rPr lang="en-US" sz="2000" dirty="0" err="1">
                <a:latin typeface="+mn-lt"/>
              </a:rPr>
              <a:t>bir</a:t>
            </a:r>
            <a:r>
              <a:rPr lang="en-US" sz="2000" dirty="0">
                <a:latin typeface="+mn-lt"/>
              </a:rPr>
              <a:t> </a:t>
            </a:r>
            <a:r>
              <a:rPr lang="en-US" sz="2000" dirty="0" err="1">
                <a:latin typeface="+mn-lt"/>
              </a:rPr>
              <a:t>havanın</a:t>
            </a:r>
            <a:r>
              <a:rPr lang="en-US" sz="2000" dirty="0">
                <a:latin typeface="+mn-lt"/>
              </a:rPr>
              <a:t> </a:t>
            </a:r>
            <a:r>
              <a:rPr lang="en-US" sz="2000" dirty="0" err="1">
                <a:latin typeface="+mn-lt"/>
              </a:rPr>
              <a:t>oluştuğu</a:t>
            </a:r>
            <a:r>
              <a:rPr lang="en-US" sz="2000" dirty="0">
                <a:latin typeface="+mn-lt"/>
              </a:rPr>
              <a:t> </a:t>
            </a:r>
            <a:r>
              <a:rPr lang="en-US" sz="2000" dirty="0" err="1">
                <a:latin typeface="+mn-lt"/>
              </a:rPr>
              <a:t>ortamlarda</a:t>
            </a:r>
            <a:r>
              <a:rPr lang="en-US" sz="2000" dirty="0">
                <a:latin typeface="+mn-lt"/>
              </a:rPr>
              <a:t>…</a:t>
            </a:r>
          </a:p>
          <a:p>
            <a:pPr marL="457200" indent="-457200">
              <a:buFont typeface="Wingdings" panose="05000000000000000000" pitchFamily="2" charset="2"/>
              <a:buChar char="Ø"/>
            </a:pPr>
            <a:r>
              <a:rPr lang="en-US" sz="2000" dirty="0" err="1">
                <a:latin typeface="+mn-lt"/>
              </a:rPr>
              <a:t>Kişinin</a:t>
            </a:r>
            <a:r>
              <a:rPr lang="en-US" sz="2000" dirty="0">
                <a:latin typeface="+mn-lt"/>
              </a:rPr>
              <a:t> </a:t>
            </a:r>
            <a:r>
              <a:rPr lang="en-US" sz="2000" dirty="0" err="1">
                <a:latin typeface="+mn-lt"/>
              </a:rPr>
              <a:t>üzüntülü</a:t>
            </a:r>
            <a:r>
              <a:rPr lang="en-US" sz="2000" dirty="0">
                <a:latin typeface="+mn-lt"/>
              </a:rPr>
              <a:t>, </a:t>
            </a:r>
            <a:r>
              <a:rPr lang="en-US" sz="2000" dirty="0" err="1">
                <a:latin typeface="+mn-lt"/>
              </a:rPr>
              <a:t>sıkıntılı</a:t>
            </a:r>
            <a:r>
              <a:rPr lang="en-US" sz="2000" dirty="0">
                <a:latin typeface="+mn-lt"/>
              </a:rPr>
              <a:t> </a:t>
            </a:r>
            <a:r>
              <a:rPr lang="en-US" sz="2000" dirty="0" err="1">
                <a:latin typeface="+mn-lt"/>
              </a:rPr>
              <a:t>veya</a:t>
            </a:r>
            <a:r>
              <a:rPr lang="en-US" sz="2000" dirty="0">
                <a:latin typeface="+mn-lt"/>
              </a:rPr>
              <a:t> </a:t>
            </a:r>
            <a:r>
              <a:rPr lang="en-US" sz="2000" dirty="0" err="1">
                <a:latin typeface="+mn-lt"/>
              </a:rPr>
              <a:t>öfkeli</a:t>
            </a:r>
            <a:r>
              <a:rPr lang="en-US" sz="2000" dirty="0">
                <a:latin typeface="+mn-lt"/>
              </a:rPr>
              <a:t> </a:t>
            </a:r>
            <a:r>
              <a:rPr lang="en-US" sz="2000" dirty="0" err="1">
                <a:latin typeface="+mn-lt"/>
              </a:rPr>
              <a:t>olduğu</a:t>
            </a:r>
            <a:r>
              <a:rPr lang="en-US" sz="2000" dirty="0">
                <a:latin typeface="+mn-lt"/>
              </a:rPr>
              <a:t> </a:t>
            </a:r>
            <a:r>
              <a:rPr lang="en-US" sz="2000" dirty="0" err="1">
                <a:latin typeface="+mn-lt"/>
              </a:rPr>
              <a:t>anlarda</a:t>
            </a:r>
            <a:r>
              <a:rPr lang="en-US" sz="2000" dirty="0">
                <a:latin typeface="+mn-lt"/>
              </a:rPr>
              <a:t>…</a:t>
            </a:r>
          </a:p>
          <a:p>
            <a:pPr marL="457200" indent="-457200">
              <a:buFont typeface="Wingdings" panose="05000000000000000000" pitchFamily="2" charset="2"/>
              <a:buChar char="Ø"/>
            </a:pPr>
            <a:r>
              <a:rPr lang="en-US" sz="2000" dirty="0" err="1">
                <a:latin typeface="+mn-lt"/>
              </a:rPr>
              <a:t>İnsanın</a:t>
            </a:r>
            <a:r>
              <a:rPr lang="en-US" sz="2000" dirty="0">
                <a:latin typeface="+mn-lt"/>
              </a:rPr>
              <a:t> </a:t>
            </a:r>
            <a:r>
              <a:rPr lang="en-US" sz="2000" dirty="0" err="1">
                <a:latin typeface="+mn-lt"/>
              </a:rPr>
              <a:t>kendini</a:t>
            </a:r>
            <a:r>
              <a:rPr lang="en-US" sz="2000" dirty="0">
                <a:latin typeface="+mn-lt"/>
              </a:rPr>
              <a:t> </a:t>
            </a:r>
            <a:r>
              <a:rPr lang="en-US" sz="2000" dirty="0" err="1">
                <a:latin typeface="+mn-lt"/>
              </a:rPr>
              <a:t>güvende</a:t>
            </a:r>
            <a:r>
              <a:rPr lang="en-US" sz="2000" dirty="0">
                <a:latin typeface="+mn-lt"/>
              </a:rPr>
              <a:t> </a:t>
            </a:r>
            <a:r>
              <a:rPr lang="en-US" sz="2000" dirty="0" err="1">
                <a:latin typeface="+mn-lt"/>
              </a:rPr>
              <a:t>hissettiği</a:t>
            </a:r>
            <a:r>
              <a:rPr lang="en-US" sz="2000" dirty="0">
                <a:latin typeface="+mn-lt"/>
              </a:rPr>
              <a:t> </a:t>
            </a:r>
            <a:r>
              <a:rPr lang="en-US" sz="2000" dirty="0" err="1">
                <a:latin typeface="+mn-lt"/>
              </a:rPr>
              <a:t>ortamlarda</a:t>
            </a:r>
            <a:r>
              <a:rPr lang="en-US" sz="2000" dirty="0">
                <a:latin typeface="+mn-lt"/>
              </a:rPr>
              <a:t>…</a:t>
            </a:r>
          </a:p>
          <a:p>
            <a:pPr marL="457200" indent="-457200">
              <a:buFont typeface="Wingdings" panose="05000000000000000000" pitchFamily="2" charset="2"/>
              <a:buChar char="Ø"/>
            </a:pPr>
            <a:r>
              <a:rPr lang="en-US" sz="2000" dirty="0">
                <a:latin typeface="+mn-lt"/>
              </a:rPr>
              <a:t>Anne </a:t>
            </a:r>
            <a:r>
              <a:rPr lang="en-US" sz="2000" dirty="0" err="1">
                <a:latin typeface="+mn-lt"/>
              </a:rPr>
              <a:t>ve</a:t>
            </a:r>
            <a:r>
              <a:rPr lang="en-US" sz="2000" dirty="0">
                <a:latin typeface="+mn-lt"/>
              </a:rPr>
              <a:t> </a:t>
            </a:r>
            <a:r>
              <a:rPr lang="en-US" sz="2000" dirty="0" err="1">
                <a:latin typeface="+mn-lt"/>
              </a:rPr>
              <a:t>babanın</a:t>
            </a:r>
            <a:r>
              <a:rPr lang="en-US" sz="2000" dirty="0">
                <a:latin typeface="+mn-lt"/>
              </a:rPr>
              <a:t> </a:t>
            </a:r>
            <a:r>
              <a:rPr lang="en-US" sz="2000" dirty="0" err="1">
                <a:latin typeface="+mn-lt"/>
              </a:rPr>
              <a:t>işte</a:t>
            </a:r>
            <a:r>
              <a:rPr lang="en-US" sz="2000" dirty="0">
                <a:latin typeface="+mn-lt"/>
              </a:rPr>
              <a:t> </a:t>
            </a:r>
            <a:r>
              <a:rPr lang="en-US" sz="2000" dirty="0" err="1">
                <a:latin typeface="+mn-lt"/>
              </a:rPr>
              <a:t>veya</a:t>
            </a:r>
            <a:r>
              <a:rPr lang="en-US" sz="2000" dirty="0">
                <a:latin typeface="+mn-lt"/>
              </a:rPr>
              <a:t> </a:t>
            </a:r>
            <a:r>
              <a:rPr lang="en-US" sz="2000" dirty="0" err="1">
                <a:latin typeface="+mn-lt"/>
              </a:rPr>
              <a:t>dışarıda</a:t>
            </a:r>
            <a:r>
              <a:rPr lang="en-US" sz="2000" dirty="0">
                <a:latin typeface="+mn-lt"/>
              </a:rPr>
              <a:t> </a:t>
            </a:r>
            <a:r>
              <a:rPr lang="en-US" sz="2000" dirty="0" err="1">
                <a:latin typeface="+mn-lt"/>
              </a:rPr>
              <a:t>olduğu</a:t>
            </a:r>
            <a:r>
              <a:rPr lang="en-US" sz="2000" dirty="0">
                <a:latin typeface="+mn-lt"/>
              </a:rPr>
              <a:t> </a:t>
            </a:r>
            <a:r>
              <a:rPr lang="en-US" sz="2000" dirty="0" err="1">
                <a:latin typeface="+mn-lt"/>
              </a:rPr>
              <a:t>saatlerde</a:t>
            </a:r>
            <a:r>
              <a:rPr lang="en-US" sz="2000" dirty="0">
                <a:latin typeface="+mn-lt"/>
              </a:rPr>
              <a:t>, </a:t>
            </a:r>
            <a:r>
              <a:rPr lang="en-US" sz="2000" dirty="0" err="1">
                <a:latin typeface="+mn-lt"/>
              </a:rPr>
              <a:t>kişinin</a:t>
            </a:r>
            <a:r>
              <a:rPr lang="en-US" sz="2000" dirty="0">
                <a:latin typeface="+mn-lt"/>
              </a:rPr>
              <a:t> </a:t>
            </a:r>
            <a:r>
              <a:rPr lang="en-US" sz="2000" dirty="0" err="1">
                <a:latin typeface="+mn-lt"/>
              </a:rPr>
              <a:t>kendisinin</a:t>
            </a:r>
            <a:r>
              <a:rPr lang="en-US" sz="2000" dirty="0">
                <a:latin typeface="+mn-lt"/>
              </a:rPr>
              <a:t> </a:t>
            </a:r>
            <a:r>
              <a:rPr lang="en-US" sz="2000" dirty="0" err="1">
                <a:latin typeface="+mn-lt"/>
              </a:rPr>
              <a:t>veya</a:t>
            </a:r>
            <a:r>
              <a:rPr lang="en-US" sz="2000" dirty="0">
                <a:latin typeface="+mn-lt"/>
              </a:rPr>
              <a:t> </a:t>
            </a:r>
            <a:r>
              <a:rPr lang="en-US" sz="2000" dirty="0" err="1">
                <a:latin typeface="+mn-lt"/>
              </a:rPr>
              <a:t>arkadaşlarının</a:t>
            </a:r>
            <a:r>
              <a:rPr lang="en-US" sz="2000" dirty="0">
                <a:latin typeface="+mn-lt"/>
              </a:rPr>
              <a:t> </a:t>
            </a:r>
            <a:r>
              <a:rPr lang="en-US" sz="2000" dirty="0" err="1">
                <a:latin typeface="+mn-lt"/>
              </a:rPr>
              <a:t>evinde</a:t>
            </a:r>
            <a:r>
              <a:rPr lang="en-US" sz="2000" dirty="0">
                <a:latin typeface="+mn-lt"/>
              </a:rPr>
              <a:t>…</a:t>
            </a:r>
          </a:p>
          <a:p>
            <a:pPr marL="457200" indent="-457200">
              <a:buFont typeface="Wingdings" panose="05000000000000000000" pitchFamily="2" charset="2"/>
              <a:buChar char="Ø"/>
            </a:pPr>
            <a:r>
              <a:rPr lang="en-US" sz="2000" dirty="0" err="1">
                <a:latin typeface="+mn-lt"/>
              </a:rPr>
              <a:t>Kimsenin</a:t>
            </a:r>
            <a:r>
              <a:rPr lang="en-US" sz="2000" dirty="0">
                <a:latin typeface="+mn-lt"/>
              </a:rPr>
              <a:t> </a:t>
            </a:r>
            <a:r>
              <a:rPr lang="en-US" sz="2000" dirty="0" err="1">
                <a:latin typeface="+mn-lt"/>
              </a:rPr>
              <a:t>kolay</a:t>
            </a:r>
            <a:r>
              <a:rPr lang="en-US" sz="2000" dirty="0">
                <a:latin typeface="+mn-lt"/>
              </a:rPr>
              <a:t> </a:t>
            </a:r>
            <a:r>
              <a:rPr lang="en-US" sz="2000" dirty="0" err="1">
                <a:latin typeface="+mn-lt"/>
              </a:rPr>
              <a:t>kolay</a:t>
            </a:r>
            <a:r>
              <a:rPr lang="en-US" sz="2000" dirty="0">
                <a:latin typeface="+mn-lt"/>
              </a:rPr>
              <a:t> </a:t>
            </a:r>
            <a:r>
              <a:rPr lang="en-US" sz="2000" dirty="0" err="1">
                <a:latin typeface="+mn-lt"/>
              </a:rPr>
              <a:t>göremeyeceği</a:t>
            </a:r>
            <a:r>
              <a:rPr lang="en-US" sz="2000" dirty="0">
                <a:latin typeface="+mn-lt"/>
              </a:rPr>
              <a:t> </a:t>
            </a:r>
            <a:r>
              <a:rPr lang="en-US" sz="2000" dirty="0" err="1">
                <a:latin typeface="+mn-lt"/>
              </a:rPr>
              <a:t>terk</a:t>
            </a:r>
            <a:r>
              <a:rPr lang="en-US" sz="2000" dirty="0">
                <a:latin typeface="+mn-lt"/>
              </a:rPr>
              <a:t> </a:t>
            </a:r>
            <a:r>
              <a:rPr lang="en-US" sz="2000" dirty="0" err="1">
                <a:latin typeface="+mn-lt"/>
              </a:rPr>
              <a:t>edilmiş</a:t>
            </a:r>
            <a:r>
              <a:rPr lang="en-US" sz="2000" dirty="0">
                <a:latin typeface="+mn-lt"/>
              </a:rPr>
              <a:t> </a:t>
            </a:r>
            <a:r>
              <a:rPr lang="en-US" sz="2000" dirty="0" err="1">
                <a:latin typeface="+mn-lt"/>
              </a:rPr>
              <a:t>mekânlarda</a:t>
            </a:r>
            <a:r>
              <a:rPr lang="en-US" sz="2000" dirty="0">
                <a:latin typeface="+mn-lt"/>
              </a:rPr>
              <a:t>…</a:t>
            </a:r>
          </a:p>
          <a:p>
            <a:pPr marL="457200" indent="-457200">
              <a:buFont typeface="Wingdings" panose="05000000000000000000" pitchFamily="2" charset="2"/>
              <a:buChar char="Ø"/>
            </a:pPr>
            <a:r>
              <a:rPr lang="en-US" sz="2000" dirty="0" err="1">
                <a:latin typeface="+mn-lt"/>
              </a:rPr>
              <a:t>Parkların</a:t>
            </a:r>
            <a:r>
              <a:rPr lang="en-US" sz="2000" dirty="0">
                <a:latin typeface="+mn-lt"/>
              </a:rPr>
              <a:t>, </a:t>
            </a:r>
            <a:r>
              <a:rPr lang="en-US" sz="2000" dirty="0" err="1">
                <a:latin typeface="+mn-lt"/>
              </a:rPr>
              <a:t>gezi</a:t>
            </a:r>
            <a:r>
              <a:rPr lang="en-US" sz="2000" dirty="0">
                <a:latin typeface="+mn-lt"/>
              </a:rPr>
              <a:t> </a:t>
            </a:r>
            <a:r>
              <a:rPr lang="en-US" sz="2000" dirty="0" err="1">
                <a:latin typeface="+mn-lt"/>
              </a:rPr>
              <a:t>ve</a:t>
            </a:r>
            <a:r>
              <a:rPr lang="en-US" sz="2000" dirty="0">
                <a:latin typeface="+mn-lt"/>
              </a:rPr>
              <a:t> </a:t>
            </a:r>
            <a:r>
              <a:rPr lang="en-US" sz="2000" dirty="0" err="1">
                <a:latin typeface="+mn-lt"/>
              </a:rPr>
              <a:t>mesire</a:t>
            </a:r>
            <a:r>
              <a:rPr lang="en-US" sz="2000" dirty="0">
                <a:latin typeface="+mn-lt"/>
              </a:rPr>
              <a:t> </a:t>
            </a:r>
            <a:r>
              <a:rPr lang="en-US" sz="2000" dirty="0" err="1">
                <a:latin typeface="+mn-lt"/>
              </a:rPr>
              <a:t>yerlerinin</a:t>
            </a:r>
            <a:r>
              <a:rPr lang="en-US" sz="2000" dirty="0">
                <a:latin typeface="+mn-lt"/>
              </a:rPr>
              <a:t> </a:t>
            </a:r>
            <a:r>
              <a:rPr lang="en-US" sz="2000" dirty="0" err="1">
                <a:latin typeface="+mn-lt"/>
              </a:rPr>
              <a:t>ıssız</a:t>
            </a:r>
            <a:r>
              <a:rPr lang="en-US" sz="2000" dirty="0">
                <a:latin typeface="+mn-lt"/>
              </a:rPr>
              <a:t> </a:t>
            </a:r>
            <a:r>
              <a:rPr lang="en-US" sz="2000" dirty="0" err="1">
                <a:latin typeface="+mn-lt"/>
              </a:rPr>
              <a:t>olduğu</a:t>
            </a:r>
            <a:r>
              <a:rPr lang="en-US" sz="2000" dirty="0">
                <a:latin typeface="+mn-lt"/>
              </a:rPr>
              <a:t> </a:t>
            </a:r>
            <a:r>
              <a:rPr lang="en-US" sz="2000" dirty="0" err="1">
                <a:latin typeface="+mn-lt"/>
              </a:rPr>
              <a:t>zamanlarda</a:t>
            </a:r>
            <a:r>
              <a:rPr lang="en-US" sz="2000" dirty="0">
                <a:latin typeface="+mn-lt"/>
              </a:rPr>
              <a:t>…</a:t>
            </a:r>
          </a:p>
        </p:txBody>
      </p:sp>
    </p:spTree>
    <p:extLst>
      <p:ext uri="{BB962C8B-B14F-4D97-AF65-F5344CB8AC3E}">
        <p14:creationId xmlns:p14="http://schemas.microsoft.com/office/powerpoint/2010/main" val="232153345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4" presetClass="entr" presetSubtype="10" fill="hold" grpId="0" nodeType="afterEffect">
                                  <p:stCondLst>
                                    <p:cond delay="5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1" dur="1000"/>
                                        <p:tgtEl>
                                          <p:spTgt spid="6">
                                            <p:txEl>
                                              <p:pRg st="0" end="0"/>
                                            </p:txEl>
                                          </p:spTgt>
                                        </p:tgtEl>
                                      </p:cBhvr>
                                    </p:animEffect>
                                  </p:childTnLst>
                                </p:cTn>
                              </p:par>
                            </p:childTnLst>
                          </p:cTn>
                        </p:par>
                        <p:par>
                          <p:cTn id="12" fill="hold">
                            <p:stCondLst>
                              <p:cond delay="2000"/>
                            </p:stCondLst>
                            <p:childTnLst>
                              <p:par>
                                <p:cTn id="13" presetID="14" presetClass="entr" presetSubtype="10" fill="hold" grpId="0" nodeType="afterEffect">
                                  <p:stCondLst>
                                    <p:cond delay="50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5" dur="1000"/>
                                        <p:tgtEl>
                                          <p:spTgt spid="6">
                                            <p:txEl>
                                              <p:pRg st="1" end="1"/>
                                            </p:txEl>
                                          </p:spTgt>
                                        </p:tgtEl>
                                      </p:cBhvr>
                                    </p:animEffect>
                                  </p:childTnLst>
                                </p:cTn>
                              </p:par>
                            </p:childTnLst>
                          </p:cTn>
                        </p:par>
                        <p:par>
                          <p:cTn id="16" fill="hold">
                            <p:stCondLst>
                              <p:cond delay="3500"/>
                            </p:stCondLst>
                            <p:childTnLst>
                              <p:par>
                                <p:cTn id="17" presetID="14" presetClass="entr" presetSubtype="10" fill="hold" grpId="0" nodeType="afterEffect">
                                  <p:stCondLst>
                                    <p:cond delay="50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9" dur="1000"/>
                                        <p:tgtEl>
                                          <p:spTgt spid="6">
                                            <p:txEl>
                                              <p:pRg st="2" end="2"/>
                                            </p:txEl>
                                          </p:spTgt>
                                        </p:tgtEl>
                                      </p:cBhvr>
                                    </p:animEffect>
                                  </p:childTnLst>
                                </p:cTn>
                              </p:par>
                            </p:childTnLst>
                          </p:cTn>
                        </p:par>
                        <p:par>
                          <p:cTn id="20" fill="hold">
                            <p:stCondLst>
                              <p:cond delay="5000"/>
                            </p:stCondLst>
                            <p:childTnLst>
                              <p:par>
                                <p:cTn id="21" presetID="14" presetClass="entr" presetSubtype="10" fill="hold" grpId="0" nodeType="afterEffect">
                                  <p:stCondLst>
                                    <p:cond delay="50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3" dur="1000"/>
                                        <p:tgtEl>
                                          <p:spTgt spid="6">
                                            <p:txEl>
                                              <p:pRg st="3" end="3"/>
                                            </p:txEl>
                                          </p:spTgt>
                                        </p:tgtEl>
                                      </p:cBhvr>
                                    </p:animEffect>
                                  </p:childTnLst>
                                </p:cTn>
                              </p:par>
                            </p:childTnLst>
                          </p:cTn>
                        </p:par>
                        <p:par>
                          <p:cTn id="24" fill="hold">
                            <p:stCondLst>
                              <p:cond delay="6500"/>
                            </p:stCondLst>
                            <p:childTnLst>
                              <p:par>
                                <p:cTn id="25" presetID="14" presetClass="entr" presetSubtype="10" fill="hold" grpId="0" nodeType="afterEffect">
                                  <p:stCondLst>
                                    <p:cond delay="50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randombar(horizontal)">
                                      <p:cBhvr>
                                        <p:cTn id="27" dur="1000"/>
                                        <p:tgtEl>
                                          <p:spTgt spid="6">
                                            <p:txEl>
                                              <p:pRg st="4" end="4"/>
                                            </p:txEl>
                                          </p:spTgt>
                                        </p:tgtEl>
                                      </p:cBhvr>
                                    </p:animEffect>
                                  </p:childTnLst>
                                </p:cTn>
                              </p:par>
                            </p:childTnLst>
                          </p:cTn>
                        </p:par>
                        <p:par>
                          <p:cTn id="28" fill="hold">
                            <p:stCondLst>
                              <p:cond delay="8000"/>
                            </p:stCondLst>
                            <p:childTnLst>
                              <p:par>
                                <p:cTn id="29" presetID="14" presetClass="entr" presetSubtype="10" fill="hold" grpId="0" nodeType="afterEffect">
                                  <p:stCondLst>
                                    <p:cond delay="500"/>
                                  </p:stCondLst>
                                  <p:childTnLst>
                                    <p:set>
                                      <p:cBhvr>
                                        <p:cTn id="30" dur="1" fill="hold">
                                          <p:stCondLst>
                                            <p:cond delay="0"/>
                                          </p:stCondLst>
                                        </p:cTn>
                                        <p:tgtEl>
                                          <p:spTgt spid="6">
                                            <p:txEl>
                                              <p:pRg st="5" end="5"/>
                                            </p:txEl>
                                          </p:spTgt>
                                        </p:tgtEl>
                                        <p:attrNameLst>
                                          <p:attrName>style.visibility</p:attrName>
                                        </p:attrNameLst>
                                      </p:cBhvr>
                                      <p:to>
                                        <p:strVal val="visible"/>
                                      </p:to>
                                    </p:set>
                                    <p:animEffect transition="in" filter="randombar(horizontal)">
                                      <p:cBhvr>
                                        <p:cTn id="31" dur="1000"/>
                                        <p:tgtEl>
                                          <p:spTgt spid="6">
                                            <p:txEl>
                                              <p:pRg st="5" end="5"/>
                                            </p:txEl>
                                          </p:spTgt>
                                        </p:tgtEl>
                                      </p:cBhvr>
                                    </p:animEffect>
                                  </p:childTnLst>
                                </p:cTn>
                              </p:par>
                            </p:childTnLst>
                          </p:cTn>
                        </p:par>
                        <p:par>
                          <p:cTn id="32" fill="hold">
                            <p:stCondLst>
                              <p:cond delay="9500"/>
                            </p:stCondLst>
                            <p:childTnLst>
                              <p:par>
                                <p:cTn id="33" presetID="14" presetClass="entr" presetSubtype="10" fill="hold" grpId="0" nodeType="afterEffect">
                                  <p:stCondLst>
                                    <p:cond delay="50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randombar(horizontal)">
                                      <p:cBhvr>
                                        <p:cTn id="35" dur="1000"/>
                                        <p:tgtEl>
                                          <p:spTgt spid="6">
                                            <p:txEl>
                                              <p:pRg st="6" end="6"/>
                                            </p:txEl>
                                          </p:spTgt>
                                        </p:tgtEl>
                                      </p:cBhvr>
                                    </p:animEffect>
                                  </p:childTnLst>
                                </p:cTn>
                              </p:par>
                            </p:childTnLst>
                          </p:cTn>
                        </p:par>
                        <p:par>
                          <p:cTn id="36" fill="hold">
                            <p:stCondLst>
                              <p:cond delay="11000"/>
                            </p:stCondLst>
                            <p:childTnLst>
                              <p:par>
                                <p:cTn id="37" presetID="14" presetClass="entr" presetSubtype="10" fill="hold" grpId="0" nodeType="afterEffect">
                                  <p:stCondLst>
                                    <p:cond delay="500"/>
                                  </p:stCondLst>
                                  <p:childTnLst>
                                    <p:set>
                                      <p:cBhvr>
                                        <p:cTn id="38" dur="1" fill="hold">
                                          <p:stCondLst>
                                            <p:cond delay="0"/>
                                          </p:stCondLst>
                                        </p:cTn>
                                        <p:tgtEl>
                                          <p:spTgt spid="6">
                                            <p:txEl>
                                              <p:pRg st="7" end="7"/>
                                            </p:txEl>
                                          </p:spTgt>
                                        </p:tgtEl>
                                        <p:attrNameLst>
                                          <p:attrName>style.visibility</p:attrName>
                                        </p:attrNameLst>
                                      </p:cBhvr>
                                      <p:to>
                                        <p:strVal val="visible"/>
                                      </p:to>
                                    </p:set>
                                    <p:animEffect transition="in" filter="randombar(horizontal)">
                                      <p:cBhvr>
                                        <p:cTn id="39" dur="1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1938992"/>
          </a:xfrm>
          <a:prstGeom prst="rect">
            <a:avLst/>
          </a:prstGeom>
          <a:noFill/>
        </p:spPr>
        <p:txBody>
          <a:bodyPr wrap="square" rtlCol="0">
            <a:spAutoFit/>
          </a:bodyPr>
          <a:lstStyle/>
          <a:p>
            <a:r>
              <a:rPr lang="en-US" sz="4000" dirty="0" err="1">
                <a:solidFill>
                  <a:schemeClr val="bg1"/>
                </a:solidFill>
                <a:latin typeface="+mj-lt"/>
              </a:rPr>
              <a:t>Dünyadaki</a:t>
            </a:r>
            <a:r>
              <a:rPr lang="en-US" sz="4000" dirty="0">
                <a:solidFill>
                  <a:schemeClr val="bg1"/>
                </a:solidFill>
                <a:latin typeface="+mj-lt"/>
              </a:rPr>
              <a:t> </a:t>
            </a:r>
            <a:r>
              <a:rPr lang="en-US" sz="4000" dirty="0" err="1">
                <a:solidFill>
                  <a:schemeClr val="bg1"/>
                </a:solidFill>
                <a:latin typeface="+mj-lt"/>
              </a:rPr>
              <a:t>çok</a:t>
            </a:r>
            <a:r>
              <a:rPr lang="en-US" sz="4000" dirty="0">
                <a:solidFill>
                  <a:schemeClr val="bg1"/>
                </a:solidFill>
                <a:latin typeface="+mj-lt"/>
              </a:rPr>
              <a:t> </a:t>
            </a:r>
            <a:r>
              <a:rPr lang="en-US" sz="4000" dirty="0" err="1">
                <a:solidFill>
                  <a:schemeClr val="bg1"/>
                </a:solidFill>
                <a:latin typeface="+mj-lt"/>
              </a:rPr>
              <a:t>az</a:t>
            </a:r>
            <a:r>
              <a:rPr lang="en-US" sz="4000" dirty="0">
                <a:solidFill>
                  <a:schemeClr val="bg1"/>
                </a:solidFill>
                <a:latin typeface="+mj-lt"/>
              </a:rPr>
              <a:t> </a:t>
            </a:r>
            <a:r>
              <a:rPr lang="en-US" sz="4000" dirty="0" err="1">
                <a:solidFill>
                  <a:schemeClr val="bg1"/>
                </a:solidFill>
                <a:latin typeface="+mj-lt"/>
              </a:rPr>
              <a:t>insan</a:t>
            </a:r>
            <a:r>
              <a:rPr lang="en-US" sz="4000" dirty="0">
                <a:solidFill>
                  <a:schemeClr val="bg1"/>
                </a:solidFill>
                <a:latin typeface="+mj-lt"/>
              </a:rPr>
              <a:t> </a:t>
            </a:r>
            <a:r>
              <a:rPr lang="en-US" sz="4000" dirty="0" err="1">
                <a:solidFill>
                  <a:schemeClr val="bg1"/>
                </a:solidFill>
                <a:latin typeface="+mj-lt"/>
              </a:rPr>
              <a:t>bağımlılık</a:t>
            </a:r>
            <a:r>
              <a:rPr lang="en-US" sz="4000" dirty="0">
                <a:solidFill>
                  <a:schemeClr val="bg1"/>
                </a:solidFill>
                <a:latin typeface="+mj-lt"/>
              </a:rPr>
              <a:t> </a:t>
            </a:r>
            <a:r>
              <a:rPr lang="en-US" sz="4000" dirty="0" err="1">
                <a:solidFill>
                  <a:schemeClr val="bg1"/>
                </a:solidFill>
                <a:latin typeface="+mj-lt"/>
              </a:rPr>
              <a:t>yapıcı</a:t>
            </a:r>
            <a:r>
              <a:rPr lang="en-US" sz="4000" dirty="0">
                <a:solidFill>
                  <a:schemeClr val="bg1"/>
                </a:solidFill>
                <a:latin typeface="+mj-lt"/>
              </a:rPr>
              <a:t> </a:t>
            </a:r>
            <a:r>
              <a:rPr lang="en-US" sz="4000" dirty="0" err="1">
                <a:solidFill>
                  <a:schemeClr val="bg1"/>
                </a:solidFill>
                <a:latin typeface="+mj-lt"/>
              </a:rPr>
              <a:t>madde</a:t>
            </a:r>
            <a:r>
              <a:rPr lang="en-US" sz="4000" dirty="0">
                <a:solidFill>
                  <a:schemeClr val="bg1"/>
                </a:solidFill>
                <a:latin typeface="+mj-lt"/>
              </a:rPr>
              <a:t> </a:t>
            </a:r>
            <a:r>
              <a:rPr lang="en-US" sz="4000" dirty="0" err="1">
                <a:solidFill>
                  <a:schemeClr val="bg1"/>
                </a:solidFill>
                <a:latin typeface="+mj-lt"/>
              </a:rPr>
              <a:t>kullanır</a:t>
            </a:r>
            <a:r>
              <a:rPr lang="en-US" sz="4000" dirty="0">
                <a:solidFill>
                  <a:schemeClr val="bg1"/>
                </a:solidFill>
                <a:latin typeface="+mj-lt"/>
              </a:rPr>
              <a:t>. </a:t>
            </a:r>
            <a:r>
              <a:rPr lang="en-US" sz="4000" dirty="0" err="1">
                <a:solidFill>
                  <a:srgbClr val="FF0000"/>
                </a:solidFill>
                <a:latin typeface="+mj-lt"/>
              </a:rPr>
              <a:t>Kullananlar</a:t>
            </a:r>
            <a:r>
              <a:rPr lang="en-US" sz="4000" dirty="0">
                <a:solidFill>
                  <a:srgbClr val="FF0000"/>
                </a:solidFill>
                <a:latin typeface="+mj-lt"/>
              </a:rPr>
              <a:t> </a:t>
            </a:r>
            <a:r>
              <a:rPr lang="en-US" sz="4000" dirty="0" err="1">
                <a:solidFill>
                  <a:srgbClr val="FF0000"/>
                </a:solidFill>
                <a:latin typeface="+mj-lt"/>
              </a:rPr>
              <a:t>hangi</a:t>
            </a:r>
            <a:r>
              <a:rPr lang="en-US" sz="4000" dirty="0">
                <a:solidFill>
                  <a:srgbClr val="FF0000"/>
                </a:solidFill>
                <a:latin typeface="+mj-lt"/>
              </a:rPr>
              <a:t> </a:t>
            </a:r>
            <a:r>
              <a:rPr lang="en-US" sz="4000" dirty="0" err="1">
                <a:solidFill>
                  <a:srgbClr val="FF0000"/>
                </a:solidFill>
                <a:latin typeface="+mj-lt"/>
              </a:rPr>
              <a:t>gerekçelere</a:t>
            </a:r>
            <a:r>
              <a:rPr lang="en-US" sz="4000" dirty="0">
                <a:solidFill>
                  <a:srgbClr val="FF0000"/>
                </a:solidFill>
                <a:latin typeface="+mj-lt"/>
              </a:rPr>
              <a:t> </a:t>
            </a:r>
            <a:r>
              <a:rPr lang="en-US" sz="4000" dirty="0" err="1">
                <a:solidFill>
                  <a:srgbClr val="FF0000"/>
                </a:solidFill>
                <a:latin typeface="+mj-lt"/>
              </a:rPr>
              <a:t>sığınıyorlar</a:t>
            </a:r>
            <a:r>
              <a:rPr lang="en-US" sz="4000" dirty="0">
                <a:solidFill>
                  <a:srgbClr val="FF0000"/>
                </a:solidFill>
                <a:latin typeface="+mj-lt"/>
              </a:rPr>
              <a:t>? </a:t>
            </a:r>
          </a:p>
        </p:txBody>
      </p:sp>
      <p:sp>
        <p:nvSpPr>
          <p:cNvPr id="6" name="TextBox 5"/>
          <p:cNvSpPr txBox="1"/>
          <p:nvPr/>
        </p:nvSpPr>
        <p:spPr>
          <a:xfrm>
            <a:off x="251520" y="2523668"/>
            <a:ext cx="8712968" cy="3416320"/>
          </a:xfrm>
          <a:prstGeom prst="rect">
            <a:avLst/>
          </a:prstGeom>
          <a:noFill/>
        </p:spPr>
        <p:txBody>
          <a:bodyPr wrap="square" rtlCol="0">
            <a:spAutoFit/>
          </a:bodyPr>
          <a:lstStyle/>
          <a:p>
            <a:pPr marL="342900" indent="-342900">
              <a:buFont typeface="Calibri" panose="020F0502020204030204" pitchFamily="34" charset="0"/>
              <a:buChar char="―"/>
            </a:pPr>
            <a:r>
              <a:rPr lang="en-US" sz="2400" dirty="0" err="1" smtClean="0">
                <a:solidFill>
                  <a:schemeClr val="bg1"/>
                </a:solidFill>
                <a:latin typeface="+mn-lt"/>
              </a:rPr>
              <a:t>Merak</a:t>
            </a:r>
            <a:r>
              <a:rPr lang="en-US" sz="2400" dirty="0" smtClean="0">
                <a:solidFill>
                  <a:schemeClr val="bg1"/>
                </a:solidFill>
                <a:latin typeface="+mn-lt"/>
              </a:rPr>
              <a:t> </a:t>
            </a:r>
            <a:r>
              <a:rPr lang="en-US" sz="2400" dirty="0" err="1">
                <a:solidFill>
                  <a:schemeClr val="bg1"/>
                </a:solidFill>
                <a:latin typeface="+mn-lt"/>
              </a:rPr>
              <a:t>ettim</a:t>
            </a:r>
            <a:r>
              <a:rPr lang="en-US" sz="2400" dirty="0">
                <a:solidFill>
                  <a:schemeClr val="bg1"/>
                </a:solidFill>
                <a:latin typeface="+mn-lt"/>
              </a:rPr>
              <a:t>, </a:t>
            </a:r>
            <a:r>
              <a:rPr lang="en-US" sz="2400" dirty="0" err="1">
                <a:solidFill>
                  <a:schemeClr val="bg1"/>
                </a:solidFill>
                <a:latin typeface="+mn-lt"/>
              </a:rPr>
              <a:t>denedim</a:t>
            </a:r>
            <a:r>
              <a:rPr lang="en-US" sz="2400" dirty="0">
                <a:solidFill>
                  <a:schemeClr val="bg1"/>
                </a:solidFill>
                <a:latin typeface="+mn-lt"/>
              </a:rPr>
              <a:t>.</a:t>
            </a:r>
          </a:p>
          <a:p>
            <a:pPr marL="342900" indent="-342900">
              <a:buFont typeface="Calibri" panose="020F0502020204030204" pitchFamily="34" charset="0"/>
              <a:buChar char="―"/>
            </a:pPr>
            <a:r>
              <a:rPr lang="en-US" sz="2400" dirty="0" err="1" smtClean="0">
                <a:solidFill>
                  <a:schemeClr val="bg1"/>
                </a:solidFill>
                <a:latin typeface="+mn-lt"/>
              </a:rPr>
              <a:t>Sınırlarımı</a:t>
            </a:r>
            <a:r>
              <a:rPr lang="en-US" sz="2400" dirty="0" smtClean="0">
                <a:solidFill>
                  <a:schemeClr val="bg1"/>
                </a:solidFill>
                <a:latin typeface="+mn-lt"/>
              </a:rPr>
              <a:t> </a:t>
            </a:r>
            <a:r>
              <a:rPr lang="en-US" sz="2400" dirty="0" err="1">
                <a:solidFill>
                  <a:schemeClr val="bg1"/>
                </a:solidFill>
                <a:latin typeface="+mn-lt"/>
              </a:rPr>
              <a:t>aşmak</a:t>
            </a:r>
            <a:r>
              <a:rPr lang="en-US" sz="2400" dirty="0">
                <a:solidFill>
                  <a:schemeClr val="bg1"/>
                </a:solidFill>
                <a:latin typeface="+mn-lt"/>
              </a:rPr>
              <a:t> </a:t>
            </a:r>
            <a:r>
              <a:rPr lang="en-US" sz="2400" dirty="0" err="1">
                <a:solidFill>
                  <a:schemeClr val="bg1"/>
                </a:solidFill>
                <a:latin typeface="+mn-lt"/>
              </a:rPr>
              <a:t>istiyordum</a:t>
            </a:r>
            <a:r>
              <a:rPr lang="en-US" sz="2400" dirty="0">
                <a:solidFill>
                  <a:schemeClr val="bg1"/>
                </a:solidFill>
                <a:latin typeface="+mn-lt"/>
              </a:rPr>
              <a:t>.</a:t>
            </a:r>
          </a:p>
          <a:p>
            <a:pPr marL="342900" indent="-342900">
              <a:buFont typeface="Calibri" panose="020F0502020204030204" pitchFamily="34" charset="0"/>
              <a:buChar char="―"/>
            </a:pPr>
            <a:r>
              <a:rPr lang="en-US" sz="2400" dirty="0" err="1" smtClean="0">
                <a:solidFill>
                  <a:schemeClr val="bg1"/>
                </a:solidFill>
                <a:latin typeface="+mn-lt"/>
              </a:rPr>
              <a:t>İçimdeki</a:t>
            </a:r>
            <a:r>
              <a:rPr lang="en-US" sz="2400" dirty="0" smtClean="0">
                <a:solidFill>
                  <a:schemeClr val="bg1"/>
                </a:solidFill>
                <a:latin typeface="+mn-lt"/>
              </a:rPr>
              <a:t> </a:t>
            </a:r>
            <a:r>
              <a:rPr lang="en-US" sz="2400" dirty="0" err="1">
                <a:solidFill>
                  <a:schemeClr val="bg1"/>
                </a:solidFill>
                <a:latin typeface="+mn-lt"/>
              </a:rPr>
              <a:t>asi</a:t>
            </a:r>
            <a:r>
              <a:rPr lang="en-US" sz="2400" dirty="0">
                <a:solidFill>
                  <a:schemeClr val="bg1"/>
                </a:solidFill>
                <a:latin typeface="+mn-lt"/>
              </a:rPr>
              <a:t> </a:t>
            </a:r>
            <a:r>
              <a:rPr lang="en-US" sz="2400" dirty="0" err="1">
                <a:solidFill>
                  <a:schemeClr val="bg1"/>
                </a:solidFill>
                <a:latin typeface="+mn-lt"/>
              </a:rPr>
              <a:t>dürttü</a:t>
            </a:r>
            <a:r>
              <a:rPr lang="en-US" sz="2400" dirty="0">
                <a:solidFill>
                  <a:schemeClr val="bg1"/>
                </a:solidFill>
                <a:latin typeface="+mn-lt"/>
              </a:rPr>
              <a:t> </a:t>
            </a:r>
            <a:r>
              <a:rPr lang="en-US" sz="2400" dirty="0" err="1">
                <a:solidFill>
                  <a:schemeClr val="bg1"/>
                </a:solidFill>
                <a:latin typeface="+mn-lt"/>
              </a:rPr>
              <a:t>beni</a:t>
            </a:r>
            <a:r>
              <a:rPr lang="en-US" sz="2400" dirty="0">
                <a:solidFill>
                  <a:schemeClr val="bg1"/>
                </a:solidFill>
                <a:latin typeface="+mn-lt"/>
              </a:rPr>
              <a:t>.</a:t>
            </a:r>
          </a:p>
          <a:p>
            <a:pPr marL="342900" indent="-342900">
              <a:buFont typeface="Calibri" panose="020F0502020204030204" pitchFamily="34" charset="0"/>
              <a:buChar char="―"/>
            </a:pPr>
            <a:r>
              <a:rPr lang="en-US" sz="2400" dirty="0" err="1" smtClean="0">
                <a:solidFill>
                  <a:schemeClr val="bg1"/>
                </a:solidFill>
                <a:latin typeface="+mn-lt"/>
              </a:rPr>
              <a:t>Arkadaşlarıma</a:t>
            </a:r>
            <a:r>
              <a:rPr lang="en-US" sz="2400" dirty="0" smtClean="0">
                <a:solidFill>
                  <a:schemeClr val="bg1"/>
                </a:solidFill>
                <a:latin typeface="+mn-lt"/>
              </a:rPr>
              <a:t> </a:t>
            </a:r>
            <a:r>
              <a:rPr lang="en-US" sz="2400" dirty="0" err="1">
                <a:solidFill>
                  <a:schemeClr val="bg1"/>
                </a:solidFill>
                <a:latin typeface="+mn-lt"/>
              </a:rPr>
              <a:t>fark</a:t>
            </a:r>
            <a:r>
              <a:rPr lang="en-US" sz="2400" dirty="0">
                <a:solidFill>
                  <a:schemeClr val="bg1"/>
                </a:solidFill>
                <a:latin typeface="+mn-lt"/>
              </a:rPr>
              <a:t> </a:t>
            </a:r>
            <a:r>
              <a:rPr lang="en-US" sz="2400" dirty="0" err="1">
                <a:solidFill>
                  <a:schemeClr val="bg1"/>
                </a:solidFill>
                <a:latin typeface="+mn-lt"/>
              </a:rPr>
              <a:t>atmak</a:t>
            </a:r>
            <a:r>
              <a:rPr lang="en-US" sz="2400" dirty="0">
                <a:solidFill>
                  <a:schemeClr val="bg1"/>
                </a:solidFill>
                <a:latin typeface="+mn-lt"/>
              </a:rPr>
              <a:t> </a:t>
            </a:r>
            <a:r>
              <a:rPr lang="en-US" sz="2400" dirty="0" err="1">
                <a:solidFill>
                  <a:schemeClr val="bg1"/>
                </a:solidFill>
                <a:latin typeface="+mn-lt"/>
              </a:rPr>
              <a:t>istedim</a:t>
            </a:r>
            <a:r>
              <a:rPr lang="en-US" sz="2400" dirty="0">
                <a:solidFill>
                  <a:schemeClr val="bg1"/>
                </a:solidFill>
                <a:latin typeface="+mn-lt"/>
              </a:rPr>
              <a:t>.</a:t>
            </a:r>
          </a:p>
          <a:p>
            <a:pPr marL="342900" indent="-342900">
              <a:buFont typeface="Calibri" panose="020F0502020204030204" pitchFamily="34" charset="0"/>
              <a:buChar char="―"/>
            </a:pPr>
            <a:r>
              <a:rPr lang="en-US" sz="2400" dirty="0" err="1" smtClean="0">
                <a:solidFill>
                  <a:schemeClr val="bg1"/>
                </a:solidFill>
                <a:latin typeface="+mn-lt"/>
              </a:rPr>
              <a:t>Arkadaşlara</a:t>
            </a:r>
            <a:r>
              <a:rPr lang="en-US" sz="2400" dirty="0" smtClean="0">
                <a:solidFill>
                  <a:schemeClr val="bg1"/>
                </a:solidFill>
                <a:latin typeface="+mn-lt"/>
              </a:rPr>
              <a:t> </a:t>
            </a:r>
            <a:r>
              <a:rPr lang="en-US" sz="2400" dirty="0" err="1">
                <a:solidFill>
                  <a:schemeClr val="bg1"/>
                </a:solidFill>
                <a:latin typeface="+mn-lt"/>
              </a:rPr>
              <a:t>uydum</a:t>
            </a:r>
            <a:r>
              <a:rPr lang="en-US" sz="2400" dirty="0">
                <a:solidFill>
                  <a:schemeClr val="bg1"/>
                </a:solidFill>
                <a:latin typeface="+mn-lt"/>
              </a:rPr>
              <a:t>.</a:t>
            </a:r>
          </a:p>
          <a:p>
            <a:pPr marL="342900" indent="-342900">
              <a:buFont typeface="Calibri" panose="020F0502020204030204" pitchFamily="34" charset="0"/>
              <a:buChar char="―"/>
            </a:pPr>
            <a:r>
              <a:rPr lang="en-US" sz="2400" dirty="0" err="1" smtClean="0">
                <a:solidFill>
                  <a:schemeClr val="bg1"/>
                </a:solidFill>
                <a:latin typeface="+mn-lt"/>
              </a:rPr>
              <a:t>Grupça</a:t>
            </a:r>
            <a:r>
              <a:rPr lang="en-US" sz="2400" dirty="0" smtClean="0">
                <a:solidFill>
                  <a:schemeClr val="bg1"/>
                </a:solidFill>
                <a:latin typeface="+mn-lt"/>
              </a:rPr>
              <a:t> </a:t>
            </a:r>
            <a:r>
              <a:rPr lang="en-US" sz="2400" dirty="0" err="1">
                <a:solidFill>
                  <a:schemeClr val="bg1"/>
                </a:solidFill>
                <a:latin typeface="+mn-lt"/>
              </a:rPr>
              <a:t>karar</a:t>
            </a:r>
            <a:r>
              <a:rPr lang="en-US" sz="2400" dirty="0">
                <a:solidFill>
                  <a:schemeClr val="bg1"/>
                </a:solidFill>
                <a:latin typeface="+mn-lt"/>
              </a:rPr>
              <a:t> </a:t>
            </a:r>
            <a:r>
              <a:rPr lang="en-US" sz="2400" dirty="0" err="1">
                <a:solidFill>
                  <a:schemeClr val="bg1"/>
                </a:solidFill>
                <a:latin typeface="+mn-lt"/>
              </a:rPr>
              <a:t>aldık</a:t>
            </a:r>
            <a:r>
              <a:rPr lang="en-US" sz="2400" dirty="0">
                <a:solidFill>
                  <a:schemeClr val="bg1"/>
                </a:solidFill>
                <a:latin typeface="+mn-lt"/>
              </a:rPr>
              <a:t>, </a:t>
            </a:r>
            <a:r>
              <a:rPr lang="en-US" sz="2400" dirty="0" err="1">
                <a:solidFill>
                  <a:schemeClr val="bg1"/>
                </a:solidFill>
                <a:latin typeface="+mn-lt"/>
              </a:rPr>
              <a:t>dışında</a:t>
            </a:r>
            <a:r>
              <a:rPr lang="en-US" sz="2400" dirty="0">
                <a:solidFill>
                  <a:schemeClr val="bg1"/>
                </a:solidFill>
                <a:latin typeface="+mn-lt"/>
              </a:rPr>
              <a:t> </a:t>
            </a:r>
            <a:r>
              <a:rPr lang="en-US" sz="2400" dirty="0" err="1" smtClean="0">
                <a:solidFill>
                  <a:schemeClr val="bg1"/>
                </a:solidFill>
                <a:latin typeface="+mn-lt"/>
              </a:rPr>
              <a:t>kalama</a:t>
            </a:r>
            <a:r>
              <a:rPr lang="tr-TR" sz="2400" dirty="0" smtClean="0">
                <a:solidFill>
                  <a:schemeClr val="bg1"/>
                </a:solidFill>
                <a:latin typeface="+mn-lt"/>
              </a:rPr>
              <a:t>z</a:t>
            </a:r>
            <a:r>
              <a:rPr lang="en-US" sz="2400" dirty="0" smtClean="0">
                <a:solidFill>
                  <a:schemeClr val="bg1"/>
                </a:solidFill>
                <a:latin typeface="+mn-lt"/>
              </a:rPr>
              <a:t>dım</a:t>
            </a:r>
            <a:r>
              <a:rPr lang="en-US" sz="2400" dirty="0">
                <a:solidFill>
                  <a:schemeClr val="bg1"/>
                </a:solidFill>
                <a:latin typeface="+mn-lt"/>
              </a:rPr>
              <a:t>.</a:t>
            </a:r>
          </a:p>
          <a:p>
            <a:pPr marL="342900" indent="-342900">
              <a:buFont typeface="Calibri" panose="020F0502020204030204" pitchFamily="34" charset="0"/>
              <a:buChar char="―"/>
            </a:pPr>
            <a:r>
              <a:rPr lang="en-US" sz="2400" dirty="0" err="1" smtClean="0">
                <a:solidFill>
                  <a:schemeClr val="bg1"/>
                </a:solidFill>
                <a:latin typeface="+mn-lt"/>
              </a:rPr>
              <a:t>Sorunlarımı</a:t>
            </a:r>
            <a:r>
              <a:rPr lang="en-US" sz="2400" dirty="0" smtClean="0">
                <a:solidFill>
                  <a:schemeClr val="bg1"/>
                </a:solidFill>
                <a:latin typeface="+mn-lt"/>
              </a:rPr>
              <a:t> </a:t>
            </a:r>
            <a:r>
              <a:rPr lang="en-US" sz="2400" dirty="0" err="1">
                <a:solidFill>
                  <a:schemeClr val="bg1"/>
                </a:solidFill>
                <a:latin typeface="+mn-lt"/>
              </a:rPr>
              <a:t>çözemedim</a:t>
            </a:r>
            <a:r>
              <a:rPr lang="en-US" sz="2400" dirty="0">
                <a:solidFill>
                  <a:schemeClr val="bg1"/>
                </a:solidFill>
                <a:latin typeface="+mn-lt"/>
              </a:rPr>
              <a:t>, </a:t>
            </a:r>
            <a:r>
              <a:rPr lang="en-US" sz="2400" dirty="0" err="1">
                <a:solidFill>
                  <a:schemeClr val="bg1"/>
                </a:solidFill>
                <a:latin typeface="+mn-lt"/>
              </a:rPr>
              <a:t>madde</a:t>
            </a:r>
            <a:r>
              <a:rPr lang="en-US" sz="2400" dirty="0">
                <a:solidFill>
                  <a:schemeClr val="bg1"/>
                </a:solidFill>
                <a:latin typeface="+mn-lt"/>
              </a:rPr>
              <a:t> </a:t>
            </a:r>
            <a:r>
              <a:rPr lang="en-US" sz="2400" dirty="0" err="1">
                <a:solidFill>
                  <a:schemeClr val="bg1"/>
                </a:solidFill>
                <a:latin typeface="+mn-lt"/>
              </a:rPr>
              <a:t>kullanarak</a:t>
            </a:r>
            <a:r>
              <a:rPr lang="en-US" sz="2400" dirty="0">
                <a:solidFill>
                  <a:schemeClr val="bg1"/>
                </a:solidFill>
                <a:latin typeface="+mn-lt"/>
              </a:rPr>
              <a:t> </a:t>
            </a:r>
            <a:r>
              <a:rPr lang="tr-TR" sz="2400" dirty="0" smtClean="0">
                <a:solidFill>
                  <a:schemeClr val="bg1"/>
                </a:solidFill>
                <a:latin typeface="+mn-lt"/>
              </a:rPr>
              <a:t/>
            </a:r>
            <a:br>
              <a:rPr lang="tr-TR" sz="2400" dirty="0" smtClean="0">
                <a:solidFill>
                  <a:schemeClr val="bg1"/>
                </a:solidFill>
                <a:latin typeface="+mn-lt"/>
              </a:rPr>
            </a:br>
            <a:r>
              <a:rPr lang="en-US" sz="2400" dirty="0" err="1" smtClean="0">
                <a:solidFill>
                  <a:schemeClr val="bg1"/>
                </a:solidFill>
                <a:latin typeface="+mn-lt"/>
              </a:rPr>
              <a:t>unuturum</a:t>
            </a:r>
            <a:r>
              <a:rPr lang="en-US" sz="2400" dirty="0" smtClean="0">
                <a:solidFill>
                  <a:schemeClr val="bg1"/>
                </a:solidFill>
                <a:latin typeface="+mn-lt"/>
              </a:rPr>
              <a:t> </a:t>
            </a:r>
            <a:r>
              <a:rPr lang="en-US" sz="2400" dirty="0" err="1">
                <a:solidFill>
                  <a:schemeClr val="bg1"/>
                </a:solidFill>
                <a:latin typeface="+mn-lt"/>
              </a:rPr>
              <a:t>yahut</a:t>
            </a:r>
            <a:r>
              <a:rPr lang="en-US" sz="2400" dirty="0">
                <a:solidFill>
                  <a:schemeClr val="bg1"/>
                </a:solidFill>
                <a:latin typeface="+mn-lt"/>
              </a:rPr>
              <a:t> </a:t>
            </a:r>
            <a:r>
              <a:rPr lang="en-US" sz="2400" dirty="0" err="1">
                <a:solidFill>
                  <a:schemeClr val="bg1"/>
                </a:solidFill>
                <a:latin typeface="+mn-lt"/>
              </a:rPr>
              <a:t>çözerim</a:t>
            </a:r>
            <a:r>
              <a:rPr lang="en-US" sz="2400" dirty="0">
                <a:solidFill>
                  <a:schemeClr val="bg1"/>
                </a:solidFill>
                <a:latin typeface="+mn-lt"/>
              </a:rPr>
              <a:t> </a:t>
            </a:r>
            <a:r>
              <a:rPr lang="en-US" sz="2400" dirty="0" err="1">
                <a:solidFill>
                  <a:schemeClr val="bg1"/>
                </a:solidFill>
                <a:latin typeface="+mn-lt"/>
              </a:rPr>
              <a:t>diye</a:t>
            </a:r>
            <a:r>
              <a:rPr lang="en-US" sz="2400" dirty="0">
                <a:solidFill>
                  <a:schemeClr val="bg1"/>
                </a:solidFill>
                <a:latin typeface="+mn-lt"/>
              </a:rPr>
              <a:t> </a:t>
            </a:r>
            <a:r>
              <a:rPr lang="en-US" sz="2400" dirty="0" err="1">
                <a:solidFill>
                  <a:schemeClr val="bg1"/>
                </a:solidFill>
                <a:latin typeface="+mn-lt"/>
              </a:rPr>
              <a:t>düşündüm</a:t>
            </a:r>
            <a:r>
              <a:rPr lang="en-US" sz="2400" dirty="0">
                <a:solidFill>
                  <a:schemeClr val="bg1"/>
                </a:solidFill>
                <a:latin typeface="+mn-lt"/>
              </a:rPr>
              <a:t>.</a:t>
            </a:r>
          </a:p>
          <a:p>
            <a:pPr marL="342900" indent="-342900">
              <a:buFont typeface="Calibri" panose="020F0502020204030204" pitchFamily="34" charset="0"/>
              <a:buChar char="―"/>
            </a:pPr>
            <a:r>
              <a:rPr lang="en-US" sz="2400" dirty="0" err="1" smtClean="0">
                <a:solidFill>
                  <a:schemeClr val="bg1"/>
                </a:solidFill>
                <a:latin typeface="+mn-lt"/>
              </a:rPr>
              <a:t>İddialı</a:t>
            </a:r>
            <a:r>
              <a:rPr lang="en-US" sz="2400" dirty="0" smtClean="0">
                <a:solidFill>
                  <a:schemeClr val="bg1"/>
                </a:solidFill>
                <a:latin typeface="+mn-lt"/>
              </a:rPr>
              <a:t> </a:t>
            </a:r>
            <a:r>
              <a:rPr lang="en-US" sz="2400" dirty="0" err="1">
                <a:solidFill>
                  <a:schemeClr val="bg1"/>
                </a:solidFill>
                <a:latin typeface="+mn-lt"/>
              </a:rPr>
              <a:t>biri</a:t>
            </a:r>
            <a:r>
              <a:rPr lang="en-US" sz="2400" dirty="0">
                <a:solidFill>
                  <a:schemeClr val="bg1"/>
                </a:solidFill>
                <a:latin typeface="+mn-lt"/>
              </a:rPr>
              <a:t> </a:t>
            </a:r>
            <a:r>
              <a:rPr lang="en-US" sz="2400" dirty="0" err="1">
                <a:solidFill>
                  <a:schemeClr val="bg1"/>
                </a:solidFill>
                <a:latin typeface="+mn-lt"/>
              </a:rPr>
              <a:t>diye</a:t>
            </a:r>
            <a:r>
              <a:rPr lang="en-US" sz="2400" dirty="0">
                <a:solidFill>
                  <a:schemeClr val="bg1"/>
                </a:solidFill>
                <a:latin typeface="+mn-lt"/>
              </a:rPr>
              <a:t> </a:t>
            </a:r>
            <a:r>
              <a:rPr lang="en-US" sz="2400" dirty="0" err="1">
                <a:solidFill>
                  <a:schemeClr val="bg1"/>
                </a:solidFill>
                <a:latin typeface="+mn-lt"/>
              </a:rPr>
              <a:t>tanınıyordum</a:t>
            </a:r>
            <a:r>
              <a:rPr lang="en-US" sz="2400" dirty="0">
                <a:solidFill>
                  <a:schemeClr val="bg1"/>
                </a:solidFill>
                <a:latin typeface="+mn-lt"/>
              </a:rPr>
              <a:t>, </a:t>
            </a:r>
            <a:r>
              <a:rPr lang="en-US" sz="2400" dirty="0" err="1">
                <a:solidFill>
                  <a:schemeClr val="bg1"/>
                </a:solidFill>
                <a:latin typeface="+mn-lt"/>
              </a:rPr>
              <a:t>imajımı</a:t>
            </a:r>
            <a:r>
              <a:rPr lang="en-US" sz="2400" dirty="0">
                <a:solidFill>
                  <a:schemeClr val="bg1"/>
                </a:solidFill>
                <a:latin typeface="+mn-lt"/>
              </a:rPr>
              <a:t> </a:t>
            </a:r>
            <a:r>
              <a:rPr lang="en-US" sz="2400" dirty="0" err="1">
                <a:solidFill>
                  <a:schemeClr val="bg1"/>
                </a:solidFill>
                <a:latin typeface="+mn-lt"/>
              </a:rPr>
              <a:t>korumak</a:t>
            </a:r>
            <a:r>
              <a:rPr lang="en-US" sz="2400" dirty="0">
                <a:solidFill>
                  <a:schemeClr val="bg1"/>
                </a:solidFill>
                <a:latin typeface="+mn-lt"/>
              </a:rPr>
              <a:t> </a:t>
            </a:r>
            <a:r>
              <a:rPr lang="en-US" sz="2400" dirty="0" err="1">
                <a:solidFill>
                  <a:schemeClr val="bg1"/>
                </a:solidFill>
                <a:latin typeface="+mn-lt"/>
              </a:rPr>
              <a:t>istedim</a:t>
            </a:r>
            <a:r>
              <a:rPr lang="en-US" sz="2400" dirty="0">
                <a:solidFill>
                  <a:schemeClr val="bg1"/>
                </a:solidFill>
                <a:latin typeface="+mn-lt"/>
              </a:rPr>
              <a:t>.</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2067352"/>
            <a:ext cx="4536503" cy="4328950"/>
          </a:xfrm>
          <a:prstGeom prst="rect">
            <a:avLst/>
          </a:prstGeom>
          <a:noFill/>
        </p:spPr>
      </p:pic>
    </p:spTree>
    <p:extLst>
      <p:ext uri="{BB962C8B-B14F-4D97-AF65-F5344CB8AC3E}">
        <p14:creationId xmlns:p14="http://schemas.microsoft.com/office/powerpoint/2010/main" val="268737283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25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2" presetClass="entr" presetSubtype="8" fill="hold" grpId="0" nodeType="afterEffect">
                                  <p:stCondLst>
                                    <p:cond delay="25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10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8" fill="hold" grpId="0" nodeType="afterEffect">
                                  <p:stCondLst>
                                    <p:cond delay="25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10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3750"/>
                            </p:stCondLst>
                            <p:childTnLst>
                              <p:par>
                                <p:cTn id="20" presetID="2" presetClass="entr" presetSubtype="8" fill="hold" grpId="0" nodeType="afterEffect">
                                  <p:stCondLst>
                                    <p:cond delay="250"/>
                                  </p:stCondLst>
                                  <p:childTnLst>
                                    <p:set>
                                      <p:cBhvr>
                                        <p:cTn id="21" dur="1" fill="hold">
                                          <p:stCondLst>
                                            <p:cond delay="0"/>
                                          </p:stCondLst>
                                        </p:cTn>
                                        <p:tgtEl>
                                          <p:spTgt spid="6">
                                            <p:txEl>
                                              <p:pRg st="3" end="3"/>
                                            </p:txEl>
                                          </p:spTgt>
                                        </p:tgtEl>
                                        <p:attrNameLst>
                                          <p:attrName>style.visibility</p:attrName>
                                        </p:attrNameLst>
                                      </p:cBhvr>
                                      <p:to>
                                        <p:strVal val="visible"/>
                                      </p:to>
                                    </p:set>
                                    <p:anim calcmode="lin" valueType="num">
                                      <p:cBhvr additive="base">
                                        <p:cTn id="22" dur="10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5000"/>
                            </p:stCondLst>
                            <p:childTnLst>
                              <p:par>
                                <p:cTn id="25" presetID="2" presetClass="entr" presetSubtype="8" fill="hold" grpId="0" nodeType="afterEffect">
                                  <p:stCondLst>
                                    <p:cond delay="25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10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6250"/>
                            </p:stCondLst>
                            <p:childTnLst>
                              <p:par>
                                <p:cTn id="30" presetID="2" presetClass="entr" presetSubtype="8" fill="hold" grpId="0" nodeType="afterEffect">
                                  <p:stCondLst>
                                    <p:cond delay="250"/>
                                  </p:stCondLst>
                                  <p:childTnLst>
                                    <p:set>
                                      <p:cBhvr>
                                        <p:cTn id="31" dur="1" fill="hold">
                                          <p:stCondLst>
                                            <p:cond delay="0"/>
                                          </p:stCondLst>
                                        </p:cTn>
                                        <p:tgtEl>
                                          <p:spTgt spid="6">
                                            <p:txEl>
                                              <p:pRg st="5" end="5"/>
                                            </p:txEl>
                                          </p:spTgt>
                                        </p:tgtEl>
                                        <p:attrNameLst>
                                          <p:attrName>style.visibility</p:attrName>
                                        </p:attrNameLst>
                                      </p:cBhvr>
                                      <p:to>
                                        <p:strVal val="visible"/>
                                      </p:to>
                                    </p:set>
                                    <p:anim calcmode="lin" valueType="num">
                                      <p:cBhvr additive="base">
                                        <p:cTn id="32" dur="10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par>
                          <p:cTn id="34" fill="hold">
                            <p:stCondLst>
                              <p:cond delay="7500"/>
                            </p:stCondLst>
                            <p:childTnLst>
                              <p:par>
                                <p:cTn id="35" presetID="2" presetClass="entr" presetSubtype="8" fill="hold" grpId="0" nodeType="afterEffect">
                                  <p:stCondLst>
                                    <p:cond delay="25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10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par>
                          <p:cTn id="39" fill="hold">
                            <p:stCondLst>
                              <p:cond delay="8750"/>
                            </p:stCondLst>
                            <p:childTnLst>
                              <p:par>
                                <p:cTn id="40" presetID="2" presetClass="entr" presetSubtype="8" fill="hold" grpId="0" nodeType="afterEffect">
                                  <p:stCondLst>
                                    <p:cond delay="250"/>
                                  </p:stCondLst>
                                  <p:childTnLst>
                                    <p:set>
                                      <p:cBhvr>
                                        <p:cTn id="41" dur="1" fill="hold">
                                          <p:stCondLst>
                                            <p:cond delay="0"/>
                                          </p:stCondLst>
                                        </p:cTn>
                                        <p:tgtEl>
                                          <p:spTgt spid="6">
                                            <p:txEl>
                                              <p:pRg st="7" end="7"/>
                                            </p:txEl>
                                          </p:spTgt>
                                        </p:tgtEl>
                                        <p:attrNameLst>
                                          <p:attrName>style.visibility</p:attrName>
                                        </p:attrNameLst>
                                      </p:cBhvr>
                                      <p:to>
                                        <p:strVal val="visible"/>
                                      </p:to>
                                    </p:set>
                                    <p:anim calcmode="lin" valueType="num">
                                      <p:cBhvr additive="base">
                                        <p:cTn id="42" dur="1000" fill="hold"/>
                                        <p:tgtEl>
                                          <p:spTgt spid="6">
                                            <p:txEl>
                                              <p:pRg st="7" end="7"/>
                                            </p:txEl>
                                          </p:spTgt>
                                        </p:tgtEl>
                                        <p:attrNameLst>
                                          <p:attrName>ppt_x</p:attrName>
                                        </p:attrNameLst>
                                      </p:cBhvr>
                                      <p:tavLst>
                                        <p:tav tm="0">
                                          <p:val>
                                            <p:strVal val="0-#ppt_w/2"/>
                                          </p:val>
                                        </p:tav>
                                        <p:tav tm="100000">
                                          <p:val>
                                            <p:strVal val="#ppt_x"/>
                                          </p:val>
                                        </p:tav>
                                      </p:tavLst>
                                    </p:anim>
                                    <p:anim calcmode="lin" valueType="num">
                                      <p:cBhvr additive="base">
                                        <p:cTn id="43" dur="1000" fill="hold"/>
                                        <p:tgtEl>
                                          <p:spTgt spid="6">
                                            <p:txEl>
                                              <p:pRg st="7" end="7"/>
                                            </p:txEl>
                                          </p:spTgt>
                                        </p:tgtEl>
                                        <p:attrNameLst>
                                          <p:attrName>ppt_y</p:attrName>
                                        </p:attrNameLst>
                                      </p:cBhvr>
                                      <p:tavLst>
                                        <p:tav tm="0">
                                          <p:val>
                                            <p:strVal val="#ppt_y"/>
                                          </p:val>
                                        </p:tav>
                                        <p:tav tm="100000">
                                          <p:val>
                                            <p:strVal val="#ppt_y"/>
                                          </p:val>
                                        </p:tav>
                                      </p:tavLst>
                                    </p:anim>
                                  </p:childTnLst>
                                </p:cTn>
                              </p:par>
                            </p:childTnLst>
                          </p:cTn>
                        </p:par>
                        <p:par>
                          <p:cTn id="44" fill="hold">
                            <p:stCondLst>
                              <p:cond delay="10000"/>
                            </p:stCondLst>
                            <p:childTnLst>
                              <p:par>
                                <p:cTn id="45" presetID="53" presetClass="entr" presetSubtype="16" fill="hold" nodeType="after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2000" fill="hold"/>
                                        <p:tgtEl>
                                          <p:spTgt spid="8"/>
                                        </p:tgtEl>
                                        <p:attrNameLst>
                                          <p:attrName>ppt_w</p:attrName>
                                        </p:attrNameLst>
                                      </p:cBhvr>
                                      <p:tavLst>
                                        <p:tav tm="0">
                                          <p:val>
                                            <p:fltVal val="0"/>
                                          </p:val>
                                        </p:tav>
                                        <p:tav tm="100000">
                                          <p:val>
                                            <p:strVal val="#ppt_w"/>
                                          </p:val>
                                        </p:tav>
                                      </p:tavLst>
                                    </p:anim>
                                    <p:anim calcmode="lin" valueType="num">
                                      <p:cBhvr>
                                        <p:cTn id="48" dur="2000" fill="hold"/>
                                        <p:tgtEl>
                                          <p:spTgt spid="8"/>
                                        </p:tgtEl>
                                        <p:attrNameLst>
                                          <p:attrName>ppt_h</p:attrName>
                                        </p:attrNameLst>
                                      </p:cBhvr>
                                      <p:tavLst>
                                        <p:tav tm="0">
                                          <p:val>
                                            <p:fltVal val="0"/>
                                          </p:val>
                                        </p:tav>
                                        <p:tav tm="100000">
                                          <p:val>
                                            <p:strVal val="#ppt_h"/>
                                          </p:val>
                                        </p:tav>
                                      </p:tavLst>
                                    </p:anim>
                                    <p:animEffect transition="in" filter="fade">
                                      <p:cBhvr>
                                        <p:cTn id="4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1938992"/>
          </a:xfrm>
          <a:prstGeom prst="rect">
            <a:avLst/>
          </a:prstGeom>
          <a:noFill/>
        </p:spPr>
        <p:txBody>
          <a:bodyPr wrap="square" rtlCol="0">
            <a:spAutoFit/>
          </a:bodyPr>
          <a:lstStyle/>
          <a:p>
            <a:r>
              <a:rPr lang="en-US" sz="4000" dirty="0" err="1">
                <a:solidFill>
                  <a:schemeClr val="bg1"/>
                </a:solidFill>
                <a:latin typeface="+mj-lt"/>
              </a:rPr>
              <a:t>Dünyadaki</a:t>
            </a:r>
            <a:r>
              <a:rPr lang="en-US" sz="4000" dirty="0">
                <a:solidFill>
                  <a:schemeClr val="bg1"/>
                </a:solidFill>
                <a:latin typeface="+mj-lt"/>
              </a:rPr>
              <a:t> </a:t>
            </a:r>
            <a:r>
              <a:rPr lang="en-US" sz="4000" dirty="0" err="1">
                <a:solidFill>
                  <a:schemeClr val="bg1"/>
                </a:solidFill>
                <a:latin typeface="+mj-lt"/>
              </a:rPr>
              <a:t>çok</a:t>
            </a:r>
            <a:r>
              <a:rPr lang="en-US" sz="4000" dirty="0">
                <a:solidFill>
                  <a:schemeClr val="bg1"/>
                </a:solidFill>
                <a:latin typeface="+mj-lt"/>
              </a:rPr>
              <a:t> </a:t>
            </a:r>
            <a:r>
              <a:rPr lang="en-US" sz="4000" dirty="0" err="1">
                <a:solidFill>
                  <a:schemeClr val="bg1"/>
                </a:solidFill>
                <a:latin typeface="+mj-lt"/>
              </a:rPr>
              <a:t>az</a:t>
            </a:r>
            <a:r>
              <a:rPr lang="en-US" sz="4000" dirty="0">
                <a:solidFill>
                  <a:schemeClr val="bg1"/>
                </a:solidFill>
                <a:latin typeface="+mj-lt"/>
              </a:rPr>
              <a:t> </a:t>
            </a:r>
            <a:r>
              <a:rPr lang="en-US" sz="4000" dirty="0" err="1">
                <a:solidFill>
                  <a:schemeClr val="bg1"/>
                </a:solidFill>
                <a:latin typeface="+mj-lt"/>
              </a:rPr>
              <a:t>insan</a:t>
            </a:r>
            <a:r>
              <a:rPr lang="en-US" sz="4000" dirty="0">
                <a:solidFill>
                  <a:schemeClr val="bg1"/>
                </a:solidFill>
                <a:latin typeface="+mj-lt"/>
              </a:rPr>
              <a:t> </a:t>
            </a:r>
            <a:r>
              <a:rPr lang="en-US" sz="4000" dirty="0" err="1">
                <a:solidFill>
                  <a:schemeClr val="bg1"/>
                </a:solidFill>
                <a:latin typeface="+mj-lt"/>
              </a:rPr>
              <a:t>bağımlılık</a:t>
            </a:r>
            <a:r>
              <a:rPr lang="en-US" sz="4000" dirty="0">
                <a:solidFill>
                  <a:schemeClr val="bg1"/>
                </a:solidFill>
                <a:latin typeface="+mj-lt"/>
              </a:rPr>
              <a:t> </a:t>
            </a:r>
            <a:r>
              <a:rPr lang="en-US" sz="4000" dirty="0" err="1">
                <a:solidFill>
                  <a:schemeClr val="bg1"/>
                </a:solidFill>
                <a:latin typeface="+mj-lt"/>
              </a:rPr>
              <a:t>yapıcı</a:t>
            </a:r>
            <a:r>
              <a:rPr lang="en-US" sz="4000" dirty="0">
                <a:solidFill>
                  <a:schemeClr val="bg1"/>
                </a:solidFill>
                <a:latin typeface="+mj-lt"/>
              </a:rPr>
              <a:t> </a:t>
            </a:r>
            <a:r>
              <a:rPr lang="en-US" sz="4000" dirty="0" err="1">
                <a:solidFill>
                  <a:schemeClr val="bg1"/>
                </a:solidFill>
                <a:latin typeface="+mj-lt"/>
              </a:rPr>
              <a:t>madde</a:t>
            </a:r>
            <a:r>
              <a:rPr lang="en-US" sz="4000" dirty="0">
                <a:solidFill>
                  <a:schemeClr val="bg1"/>
                </a:solidFill>
                <a:latin typeface="+mj-lt"/>
              </a:rPr>
              <a:t> </a:t>
            </a:r>
            <a:r>
              <a:rPr lang="en-US" sz="4000" dirty="0" err="1">
                <a:solidFill>
                  <a:schemeClr val="bg1"/>
                </a:solidFill>
                <a:latin typeface="+mj-lt"/>
              </a:rPr>
              <a:t>kullanır</a:t>
            </a:r>
            <a:r>
              <a:rPr lang="en-US" sz="4000" dirty="0">
                <a:solidFill>
                  <a:schemeClr val="bg1"/>
                </a:solidFill>
                <a:latin typeface="+mj-lt"/>
              </a:rPr>
              <a:t>. </a:t>
            </a:r>
            <a:r>
              <a:rPr lang="en-US" sz="4000" dirty="0" err="1">
                <a:solidFill>
                  <a:srgbClr val="FF0000"/>
                </a:solidFill>
                <a:latin typeface="+mj-lt"/>
              </a:rPr>
              <a:t>Kullananlar</a:t>
            </a:r>
            <a:r>
              <a:rPr lang="en-US" sz="4000" dirty="0">
                <a:solidFill>
                  <a:srgbClr val="FF0000"/>
                </a:solidFill>
                <a:latin typeface="+mj-lt"/>
              </a:rPr>
              <a:t> </a:t>
            </a:r>
            <a:r>
              <a:rPr lang="en-US" sz="4000" dirty="0" err="1">
                <a:solidFill>
                  <a:srgbClr val="FF0000"/>
                </a:solidFill>
                <a:latin typeface="+mj-lt"/>
              </a:rPr>
              <a:t>hangi</a:t>
            </a:r>
            <a:r>
              <a:rPr lang="en-US" sz="4000" dirty="0">
                <a:solidFill>
                  <a:srgbClr val="FF0000"/>
                </a:solidFill>
                <a:latin typeface="+mj-lt"/>
              </a:rPr>
              <a:t> </a:t>
            </a:r>
            <a:r>
              <a:rPr lang="en-US" sz="4000" dirty="0" err="1">
                <a:solidFill>
                  <a:srgbClr val="FF0000"/>
                </a:solidFill>
                <a:latin typeface="+mj-lt"/>
              </a:rPr>
              <a:t>gerekçelere</a:t>
            </a:r>
            <a:r>
              <a:rPr lang="en-US" sz="4000" dirty="0">
                <a:solidFill>
                  <a:srgbClr val="FF0000"/>
                </a:solidFill>
                <a:latin typeface="+mj-lt"/>
              </a:rPr>
              <a:t> </a:t>
            </a:r>
            <a:r>
              <a:rPr lang="en-US" sz="4000" dirty="0" err="1">
                <a:solidFill>
                  <a:srgbClr val="FF0000"/>
                </a:solidFill>
                <a:latin typeface="+mj-lt"/>
              </a:rPr>
              <a:t>sığınıyorlar</a:t>
            </a:r>
            <a:r>
              <a:rPr lang="en-US" sz="4000" dirty="0">
                <a:solidFill>
                  <a:srgbClr val="FF0000"/>
                </a:solidFill>
                <a:latin typeface="+mj-lt"/>
              </a:rPr>
              <a:t>? </a:t>
            </a:r>
          </a:p>
        </p:txBody>
      </p:sp>
      <p:sp>
        <p:nvSpPr>
          <p:cNvPr id="6" name="TextBox 5"/>
          <p:cNvSpPr txBox="1"/>
          <p:nvPr/>
        </p:nvSpPr>
        <p:spPr>
          <a:xfrm>
            <a:off x="251520" y="2523668"/>
            <a:ext cx="8712968" cy="2862322"/>
          </a:xfrm>
          <a:prstGeom prst="rect">
            <a:avLst/>
          </a:prstGeom>
          <a:noFill/>
        </p:spPr>
        <p:txBody>
          <a:bodyPr wrap="square" rtlCol="0">
            <a:spAutoFit/>
          </a:bodyPr>
          <a:lstStyle/>
          <a:p>
            <a:pPr marL="342900" indent="-342900">
              <a:buFont typeface="Calibri" panose="020F0502020204030204" pitchFamily="34" charset="0"/>
              <a:buChar char="―"/>
            </a:pPr>
            <a:r>
              <a:rPr lang="en-US" sz="2000" dirty="0" err="1" smtClean="0">
                <a:solidFill>
                  <a:schemeClr val="bg1"/>
                </a:solidFill>
                <a:latin typeface="+mn-lt"/>
              </a:rPr>
              <a:t>Merak</a:t>
            </a:r>
            <a:r>
              <a:rPr lang="en-US" sz="2000" dirty="0" smtClean="0">
                <a:solidFill>
                  <a:schemeClr val="bg1"/>
                </a:solidFill>
                <a:latin typeface="+mn-lt"/>
              </a:rPr>
              <a:t> </a:t>
            </a:r>
            <a:r>
              <a:rPr lang="en-US" sz="2000" dirty="0" err="1">
                <a:solidFill>
                  <a:schemeClr val="bg1"/>
                </a:solidFill>
                <a:latin typeface="+mn-lt"/>
              </a:rPr>
              <a:t>ettim</a:t>
            </a:r>
            <a:r>
              <a:rPr lang="en-US" sz="2000" dirty="0">
                <a:solidFill>
                  <a:schemeClr val="bg1"/>
                </a:solidFill>
                <a:latin typeface="+mn-lt"/>
              </a:rPr>
              <a:t>, </a:t>
            </a:r>
            <a:r>
              <a:rPr lang="en-US" sz="2000" dirty="0" err="1">
                <a:solidFill>
                  <a:schemeClr val="bg1"/>
                </a:solidFill>
                <a:latin typeface="+mn-lt"/>
              </a:rPr>
              <a:t>denedim</a:t>
            </a:r>
            <a:r>
              <a:rPr lang="en-US" sz="2000" dirty="0">
                <a:solidFill>
                  <a:schemeClr val="bg1"/>
                </a:solidFill>
                <a:latin typeface="+mn-lt"/>
              </a:rPr>
              <a:t>.</a:t>
            </a:r>
          </a:p>
          <a:p>
            <a:pPr marL="342900" indent="-342900">
              <a:buFont typeface="Calibri" panose="020F0502020204030204" pitchFamily="34" charset="0"/>
              <a:buChar char="―"/>
            </a:pPr>
            <a:r>
              <a:rPr lang="en-US" sz="2000" dirty="0" err="1" smtClean="0">
                <a:solidFill>
                  <a:schemeClr val="bg1"/>
                </a:solidFill>
                <a:latin typeface="+mn-lt"/>
              </a:rPr>
              <a:t>Sınırlarımı</a:t>
            </a:r>
            <a:r>
              <a:rPr lang="en-US" sz="2000" dirty="0" smtClean="0">
                <a:solidFill>
                  <a:schemeClr val="bg1"/>
                </a:solidFill>
                <a:latin typeface="+mn-lt"/>
              </a:rPr>
              <a:t> </a:t>
            </a:r>
            <a:r>
              <a:rPr lang="en-US" sz="2000" dirty="0" err="1">
                <a:solidFill>
                  <a:schemeClr val="bg1"/>
                </a:solidFill>
                <a:latin typeface="+mn-lt"/>
              </a:rPr>
              <a:t>aşmak</a:t>
            </a:r>
            <a:r>
              <a:rPr lang="en-US" sz="2000" dirty="0">
                <a:solidFill>
                  <a:schemeClr val="bg1"/>
                </a:solidFill>
                <a:latin typeface="+mn-lt"/>
              </a:rPr>
              <a:t> </a:t>
            </a:r>
            <a:r>
              <a:rPr lang="en-US" sz="2000" dirty="0" err="1">
                <a:solidFill>
                  <a:schemeClr val="bg1"/>
                </a:solidFill>
                <a:latin typeface="+mn-lt"/>
              </a:rPr>
              <a:t>istiyordum</a:t>
            </a:r>
            <a:r>
              <a:rPr lang="en-US" sz="2000" dirty="0">
                <a:solidFill>
                  <a:schemeClr val="bg1"/>
                </a:solidFill>
                <a:latin typeface="+mn-lt"/>
              </a:rPr>
              <a:t>.</a:t>
            </a:r>
          </a:p>
          <a:p>
            <a:pPr marL="342900" indent="-342900">
              <a:buFont typeface="Calibri" panose="020F0502020204030204" pitchFamily="34" charset="0"/>
              <a:buChar char="―"/>
            </a:pPr>
            <a:r>
              <a:rPr lang="en-US" sz="2000" dirty="0" err="1" smtClean="0">
                <a:solidFill>
                  <a:schemeClr val="bg1"/>
                </a:solidFill>
                <a:latin typeface="+mn-lt"/>
              </a:rPr>
              <a:t>İçimdeki</a:t>
            </a:r>
            <a:r>
              <a:rPr lang="en-US" sz="2000" dirty="0" smtClean="0">
                <a:solidFill>
                  <a:schemeClr val="bg1"/>
                </a:solidFill>
                <a:latin typeface="+mn-lt"/>
              </a:rPr>
              <a:t> </a:t>
            </a:r>
            <a:r>
              <a:rPr lang="en-US" sz="2000" dirty="0" err="1">
                <a:solidFill>
                  <a:schemeClr val="bg1"/>
                </a:solidFill>
                <a:latin typeface="+mn-lt"/>
              </a:rPr>
              <a:t>asi</a:t>
            </a:r>
            <a:r>
              <a:rPr lang="en-US" sz="2000" dirty="0">
                <a:solidFill>
                  <a:schemeClr val="bg1"/>
                </a:solidFill>
                <a:latin typeface="+mn-lt"/>
              </a:rPr>
              <a:t> </a:t>
            </a:r>
            <a:r>
              <a:rPr lang="en-US" sz="2000" dirty="0" err="1">
                <a:solidFill>
                  <a:schemeClr val="bg1"/>
                </a:solidFill>
                <a:latin typeface="+mn-lt"/>
              </a:rPr>
              <a:t>dürttü</a:t>
            </a:r>
            <a:r>
              <a:rPr lang="en-US" sz="2000" dirty="0">
                <a:solidFill>
                  <a:schemeClr val="bg1"/>
                </a:solidFill>
                <a:latin typeface="+mn-lt"/>
              </a:rPr>
              <a:t> </a:t>
            </a:r>
            <a:r>
              <a:rPr lang="en-US" sz="2000" dirty="0" err="1">
                <a:solidFill>
                  <a:schemeClr val="bg1"/>
                </a:solidFill>
                <a:latin typeface="+mn-lt"/>
              </a:rPr>
              <a:t>beni</a:t>
            </a:r>
            <a:r>
              <a:rPr lang="en-US" sz="2000" dirty="0">
                <a:solidFill>
                  <a:schemeClr val="bg1"/>
                </a:solidFill>
                <a:latin typeface="+mn-lt"/>
              </a:rPr>
              <a:t>.</a:t>
            </a:r>
          </a:p>
          <a:p>
            <a:pPr marL="342900" indent="-342900">
              <a:buFont typeface="Calibri" panose="020F0502020204030204" pitchFamily="34" charset="0"/>
              <a:buChar char="―"/>
            </a:pPr>
            <a:r>
              <a:rPr lang="en-US" sz="2000" dirty="0" err="1" smtClean="0">
                <a:solidFill>
                  <a:schemeClr val="bg1"/>
                </a:solidFill>
                <a:latin typeface="+mn-lt"/>
              </a:rPr>
              <a:t>Arkadaşlarıma</a:t>
            </a:r>
            <a:r>
              <a:rPr lang="en-US" sz="2000" dirty="0" smtClean="0">
                <a:solidFill>
                  <a:schemeClr val="bg1"/>
                </a:solidFill>
                <a:latin typeface="+mn-lt"/>
              </a:rPr>
              <a:t> </a:t>
            </a:r>
            <a:r>
              <a:rPr lang="en-US" sz="2000" dirty="0" err="1">
                <a:solidFill>
                  <a:schemeClr val="bg1"/>
                </a:solidFill>
                <a:latin typeface="+mn-lt"/>
              </a:rPr>
              <a:t>fark</a:t>
            </a:r>
            <a:r>
              <a:rPr lang="en-US" sz="2000" dirty="0">
                <a:solidFill>
                  <a:schemeClr val="bg1"/>
                </a:solidFill>
                <a:latin typeface="+mn-lt"/>
              </a:rPr>
              <a:t> </a:t>
            </a:r>
            <a:r>
              <a:rPr lang="en-US" sz="2000" dirty="0" err="1">
                <a:solidFill>
                  <a:schemeClr val="bg1"/>
                </a:solidFill>
                <a:latin typeface="+mn-lt"/>
              </a:rPr>
              <a:t>atmak</a:t>
            </a:r>
            <a:r>
              <a:rPr lang="en-US" sz="2000" dirty="0">
                <a:solidFill>
                  <a:schemeClr val="bg1"/>
                </a:solidFill>
                <a:latin typeface="+mn-lt"/>
              </a:rPr>
              <a:t> </a:t>
            </a:r>
            <a:r>
              <a:rPr lang="en-US" sz="2000" dirty="0" err="1">
                <a:solidFill>
                  <a:schemeClr val="bg1"/>
                </a:solidFill>
                <a:latin typeface="+mn-lt"/>
              </a:rPr>
              <a:t>istedim</a:t>
            </a:r>
            <a:r>
              <a:rPr lang="en-US" sz="2000" dirty="0">
                <a:solidFill>
                  <a:schemeClr val="bg1"/>
                </a:solidFill>
                <a:latin typeface="+mn-lt"/>
              </a:rPr>
              <a:t>.</a:t>
            </a:r>
          </a:p>
          <a:p>
            <a:pPr marL="342900" indent="-342900">
              <a:buFont typeface="Calibri" panose="020F0502020204030204" pitchFamily="34" charset="0"/>
              <a:buChar char="―"/>
            </a:pPr>
            <a:r>
              <a:rPr lang="en-US" sz="2000" dirty="0" err="1" smtClean="0">
                <a:solidFill>
                  <a:schemeClr val="bg1"/>
                </a:solidFill>
                <a:latin typeface="+mn-lt"/>
              </a:rPr>
              <a:t>Arkadaşlara</a:t>
            </a:r>
            <a:r>
              <a:rPr lang="en-US" sz="2000" dirty="0" smtClean="0">
                <a:solidFill>
                  <a:schemeClr val="bg1"/>
                </a:solidFill>
                <a:latin typeface="+mn-lt"/>
              </a:rPr>
              <a:t> </a:t>
            </a:r>
            <a:r>
              <a:rPr lang="en-US" sz="2000" dirty="0" err="1">
                <a:solidFill>
                  <a:schemeClr val="bg1"/>
                </a:solidFill>
                <a:latin typeface="+mn-lt"/>
              </a:rPr>
              <a:t>uydum</a:t>
            </a:r>
            <a:r>
              <a:rPr lang="en-US" sz="2000" dirty="0">
                <a:solidFill>
                  <a:schemeClr val="bg1"/>
                </a:solidFill>
                <a:latin typeface="+mn-lt"/>
              </a:rPr>
              <a:t>.</a:t>
            </a:r>
          </a:p>
          <a:p>
            <a:pPr marL="342900" indent="-342900">
              <a:buFont typeface="Calibri" panose="020F0502020204030204" pitchFamily="34" charset="0"/>
              <a:buChar char="―"/>
            </a:pPr>
            <a:r>
              <a:rPr lang="en-US" sz="2000" dirty="0" err="1" smtClean="0">
                <a:solidFill>
                  <a:schemeClr val="bg1"/>
                </a:solidFill>
                <a:latin typeface="+mn-lt"/>
              </a:rPr>
              <a:t>Grupça</a:t>
            </a:r>
            <a:r>
              <a:rPr lang="en-US" sz="2000" dirty="0" smtClean="0">
                <a:solidFill>
                  <a:schemeClr val="bg1"/>
                </a:solidFill>
                <a:latin typeface="+mn-lt"/>
              </a:rPr>
              <a:t> </a:t>
            </a:r>
            <a:r>
              <a:rPr lang="en-US" sz="2000" dirty="0" err="1">
                <a:solidFill>
                  <a:schemeClr val="bg1"/>
                </a:solidFill>
                <a:latin typeface="+mn-lt"/>
              </a:rPr>
              <a:t>karar</a:t>
            </a:r>
            <a:r>
              <a:rPr lang="en-US" sz="2000" dirty="0">
                <a:solidFill>
                  <a:schemeClr val="bg1"/>
                </a:solidFill>
                <a:latin typeface="+mn-lt"/>
              </a:rPr>
              <a:t> </a:t>
            </a:r>
            <a:r>
              <a:rPr lang="en-US" sz="2000" dirty="0" err="1">
                <a:solidFill>
                  <a:schemeClr val="bg1"/>
                </a:solidFill>
                <a:latin typeface="+mn-lt"/>
              </a:rPr>
              <a:t>aldık</a:t>
            </a:r>
            <a:r>
              <a:rPr lang="en-US" sz="2000" dirty="0">
                <a:solidFill>
                  <a:schemeClr val="bg1"/>
                </a:solidFill>
                <a:latin typeface="+mn-lt"/>
              </a:rPr>
              <a:t>, </a:t>
            </a:r>
            <a:r>
              <a:rPr lang="en-US" sz="2000" dirty="0" err="1">
                <a:solidFill>
                  <a:schemeClr val="bg1"/>
                </a:solidFill>
                <a:latin typeface="+mn-lt"/>
              </a:rPr>
              <a:t>dışında</a:t>
            </a:r>
            <a:r>
              <a:rPr lang="en-US" sz="2000" dirty="0">
                <a:solidFill>
                  <a:schemeClr val="bg1"/>
                </a:solidFill>
                <a:latin typeface="+mn-lt"/>
              </a:rPr>
              <a:t> </a:t>
            </a:r>
            <a:r>
              <a:rPr lang="en-US" sz="2000" dirty="0" err="1">
                <a:solidFill>
                  <a:schemeClr val="bg1"/>
                </a:solidFill>
                <a:latin typeface="+mn-lt"/>
              </a:rPr>
              <a:t>kalamadım</a:t>
            </a:r>
            <a:r>
              <a:rPr lang="en-US" sz="2000" dirty="0">
                <a:solidFill>
                  <a:schemeClr val="bg1"/>
                </a:solidFill>
                <a:latin typeface="+mn-lt"/>
              </a:rPr>
              <a:t>.</a:t>
            </a:r>
          </a:p>
          <a:p>
            <a:pPr marL="342900" indent="-342900">
              <a:buFont typeface="Calibri" panose="020F0502020204030204" pitchFamily="34" charset="0"/>
              <a:buChar char="―"/>
            </a:pPr>
            <a:r>
              <a:rPr lang="en-US" sz="2000" dirty="0" err="1" smtClean="0">
                <a:solidFill>
                  <a:schemeClr val="bg1"/>
                </a:solidFill>
                <a:latin typeface="+mn-lt"/>
              </a:rPr>
              <a:t>Sorunlarımı</a:t>
            </a:r>
            <a:r>
              <a:rPr lang="en-US" sz="2000" dirty="0" smtClean="0">
                <a:solidFill>
                  <a:schemeClr val="bg1"/>
                </a:solidFill>
                <a:latin typeface="+mn-lt"/>
              </a:rPr>
              <a:t> </a:t>
            </a:r>
            <a:r>
              <a:rPr lang="en-US" sz="2000" dirty="0" err="1">
                <a:solidFill>
                  <a:schemeClr val="bg1"/>
                </a:solidFill>
                <a:latin typeface="+mn-lt"/>
              </a:rPr>
              <a:t>çözemedim</a:t>
            </a:r>
            <a:r>
              <a:rPr lang="en-US" sz="2000" dirty="0">
                <a:solidFill>
                  <a:schemeClr val="bg1"/>
                </a:solidFill>
                <a:latin typeface="+mn-lt"/>
              </a:rPr>
              <a:t>, </a:t>
            </a:r>
            <a:r>
              <a:rPr lang="en-US" sz="2000" dirty="0" err="1">
                <a:solidFill>
                  <a:schemeClr val="bg1"/>
                </a:solidFill>
                <a:latin typeface="+mn-lt"/>
              </a:rPr>
              <a:t>madde</a:t>
            </a:r>
            <a:r>
              <a:rPr lang="en-US" sz="2000" dirty="0">
                <a:solidFill>
                  <a:schemeClr val="bg1"/>
                </a:solidFill>
                <a:latin typeface="+mn-lt"/>
              </a:rPr>
              <a:t> </a:t>
            </a:r>
            <a:r>
              <a:rPr lang="en-US" sz="2000" dirty="0" err="1">
                <a:solidFill>
                  <a:schemeClr val="bg1"/>
                </a:solidFill>
                <a:latin typeface="+mn-lt"/>
              </a:rPr>
              <a:t>kullanarak</a:t>
            </a:r>
            <a:r>
              <a:rPr lang="en-US" sz="2000" dirty="0">
                <a:solidFill>
                  <a:schemeClr val="bg1"/>
                </a:solidFill>
                <a:latin typeface="+mn-lt"/>
              </a:rPr>
              <a:t> </a:t>
            </a:r>
            <a:r>
              <a:rPr lang="tr-TR" sz="2000" dirty="0" smtClean="0">
                <a:solidFill>
                  <a:schemeClr val="bg1"/>
                </a:solidFill>
                <a:latin typeface="+mn-lt"/>
              </a:rPr>
              <a:t/>
            </a:r>
            <a:br>
              <a:rPr lang="tr-TR" sz="2000" dirty="0" smtClean="0">
                <a:solidFill>
                  <a:schemeClr val="bg1"/>
                </a:solidFill>
                <a:latin typeface="+mn-lt"/>
              </a:rPr>
            </a:br>
            <a:r>
              <a:rPr lang="en-US" sz="2000" dirty="0" err="1" smtClean="0">
                <a:solidFill>
                  <a:schemeClr val="bg1"/>
                </a:solidFill>
                <a:latin typeface="+mn-lt"/>
              </a:rPr>
              <a:t>unuturum</a:t>
            </a:r>
            <a:r>
              <a:rPr lang="en-US" sz="2000" dirty="0" smtClean="0">
                <a:solidFill>
                  <a:schemeClr val="bg1"/>
                </a:solidFill>
                <a:latin typeface="+mn-lt"/>
              </a:rPr>
              <a:t> </a:t>
            </a:r>
            <a:r>
              <a:rPr lang="en-US" sz="2000" dirty="0" err="1">
                <a:solidFill>
                  <a:schemeClr val="bg1"/>
                </a:solidFill>
                <a:latin typeface="+mn-lt"/>
              </a:rPr>
              <a:t>yahut</a:t>
            </a:r>
            <a:r>
              <a:rPr lang="en-US" sz="2000" dirty="0">
                <a:solidFill>
                  <a:schemeClr val="bg1"/>
                </a:solidFill>
                <a:latin typeface="+mn-lt"/>
              </a:rPr>
              <a:t> </a:t>
            </a:r>
            <a:r>
              <a:rPr lang="en-US" sz="2000" dirty="0" err="1">
                <a:solidFill>
                  <a:schemeClr val="bg1"/>
                </a:solidFill>
                <a:latin typeface="+mn-lt"/>
              </a:rPr>
              <a:t>çözerim</a:t>
            </a:r>
            <a:r>
              <a:rPr lang="en-US" sz="2000" dirty="0">
                <a:solidFill>
                  <a:schemeClr val="bg1"/>
                </a:solidFill>
                <a:latin typeface="+mn-lt"/>
              </a:rPr>
              <a:t> </a:t>
            </a:r>
            <a:r>
              <a:rPr lang="en-US" sz="2000" dirty="0" err="1">
                <a:solidFill>
                  <a:schemeClr val="bg1"/>
                </a:solidFill>
                <a:latin typeface="+mn-lt"/>
              </a:rPr>
              <a:t>diye</a:t>
            </a:r>
            <a:r>
              <a:rPr lang="en-US" sz="2000" dirty="0">
                <a:solidFill>
                  <a:schemeClr val="bg1"/>
                </a:solidFill>
                <a:latin typeface="+mn-lt"/>
              </a:rPr>
              <a:t> </a:t>
            </a:r>
            <a:r>
              <a:rPr lang="en-US" sz="2000" dirty="0" err="1">
                <a:solidFill>
                  <a:schemeClr val="bg1"/>
                </a:solidFill>
                <a:latin typeface="+mn-lt"/>
              </a:rPr>
              <a:t>düşündüm</a:t>
            </a:r>
            <a:r>
              <a:rPr lang="en-US" sz="2000" dirty="0">
                <a:solidFill>
                  <a:schemeClr val="bg1"/>
                </a:solidFill>
                <a:latin typeface="+mn-lt"/>
              </a:rPr>
              <a:t>.</a:t>
            </a:r>
          </a:p>
          <a:p>
            <a:pPr marL="342900" indent="-342900">
              <a:buFont typeface="Calibri" panose="020F0502020204030204" pitchFamily="34" charset="0"/>
              <a:buChar char="―"/>
            </a:pPr>
            <a:r>
              <a:rPr lang="en-US" sz="2000" dirty="0" err="1" smtClean="0">
                <a:solidFill>
                  <a:schemeClr val="bg1"/>
                </a:solidFill>
                <a:latin typeface="+mn-lt"/>
              </a:rPr>
              <a:t>İddialı</a:t>
            </a:r>
            <a:r>
              <a:rPr lang="en-US" sz="2000" dirty="0" smtClean="0">
                <a:solidFill>
                  <a:schemeClr val="bg1"/>
                </a:solidFill>
                <a:latin typeface="+mn-lt"/>
              </a:rPr>
              <a:t> </a:t>
            </a:r>
            <a:r>
              <a:rPr lang="en-US" sz="2000" dirty="0" err="1">
                <a:solidFill>
                  <a:schemeClr val="bg1"/>
                </a:solidFill>
                <a:latin typeface="+mn-lt"/>
              </a:rPr>
              <a:t>biri</a:t>
            </a:r>
            <a:r>
              <a:rPr lang="en-US" sz="2000" dirty="0">
                <a:solidFill>
                  <a:schemeClr val="bg1"/>
                </a:solidFill>
                <a:latin typeface="+mn-lt"/>
              </a:rPr>
              <a:t> </a:t>
            </a:r>
            <a:r>
              <a:rPr lang="en-US" sz="2000" dirty="0" err="1">
                <a:solidFill>
                  <a:schemeClr val="bg1"/>
                </a:solidFill>
                <a:latin typeface="+mn-lt"/>
              </a:rPr>
              <a:t>diye</a:t>
            </a:r>
            <a:r>
              <a:rPr lang="en-US" sz="2000" dirty="0">
                <a:solidFill>
                  <a:schemeClr val="bg1"/>
                </a:solidFill>
                <a:latin typeface="+mn-lt"/>
              </a:rPr>
              <a:t> </a:t>
            </a:r>
            <a:r>
              <a:rPr lang="en-US" sz="2000" dirty="0" err="1">
                <a:solidFill>
                  <a:schemeClr val="bg1"/>
                </a:solidFill>
                <a:latin typeface="+mn-lt"/>
              </a:rPr>
              <a:t>tanınıyordum</a:t>
            </a:r>
            <a:r>
              <a:rPr lang="en-US" sz="2000" dirty="0">
                <a:solidFill>
                  <a:schemeClr val="bg1"/>
                </a:solidFill>
                <a:latin typeface="+mn-lt"/>
              </a:rPr>
              <a:t>, </a:t>
            </a:r>
            <a:r>
              <a:rPr lang="en-US" sz="2000" dirty="0" err="1">
                <a:solidFill>
                  <a:schemeClr val="bg1"/>
                </a:solidFill>
                <a:latin typeface="+mn-lt"/>
              </a:rPr>
              <a:t>imajımı</a:t>
            </a:r>
            <a:r>
              <a:rPr lang="en-US" sz="2000" dirty="0">
                <a:solidFill>
                  <a:schemeClr val="bg1"/>
                </a:solidFill>
                <a:latin typeface="+mn-lt"/>
              </a:rPr>
              <a:t> </a:t>
            </a:r>
            <a:r>
              <a:rPr lang="en-US" sz="2000" dirty="0" err="1">
                <a:solidFill>
                  <a:schemeClr val="bg1"/>
                </a:solidFill>
                <a:latin typeface="+mn-lt"/>
              </a:rPr>
              <a:t>korumak</a:t>
            </a:r>
            <a:r>
              <a:rPr lang="en-US" sz="2000" dirty="0">
                <a:solidFill>
                  <a:schemeClr val="bg1"/>
                </a:solidFill>
                <a:latin typeface="+mn-lt"/>
              </a:rPr>
              <a:t> </a:t>
            </a:r>
            <a:r>
              <a:rPr lang="en-US" sz="2000" dirty="0" err="1">
                <a:solidFill>
                  <a:schemeClr val="bg1"/>
                </a:solidFill>
                <a:latin typeface="+mn-lt"/>
              </a:rPr>
              <a:t>istedim</a:t>
            </a:r>
            <a:r>
              <a:rPr lang="en-US" sz="2000" dirty="0">
                <a:solidFill>
                  <a:schemeClr val="bg1"/>
                </a:solidFill>
                <a:latin typeface="+mn-lt"/>
              </a:rPr>
              <a:t>.</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2067352"/>
            <a:ext cx="4536503" cy="4328951"/>
          </a:xfrm>
          <a:prstGeom prst="rect">
            <a:avLst/>
          </a:prstGeom>
          <a:noFill/>
        </p:spPr>
      </p:pic>
      <p:sp>
        <p:nvSpPr>
          <p:cNvPr id="8" name="TextBox 7"/>
          <p:cNvSpPr txBox="1"/>
          <p:nvPr/>
        </p:nvSpPr>
        <p:spPr>
          <a:xfrm>
            <a:off x="288032" y="4063712"/>
            <a:ext cx="5004048" cy="2677656"/>
          </a:xfrm>
          <a:prstGeom prst="rect">
            <a:avLst/>
          </a:prstGeom>
          <a:noFill/>
        </p:spPr>
        <p:txBody>
          <a:bodyPr wrap="square" rtlCol="0">
            <a:spAutoFit/>
          </a:bodyPr>
          <a:lstStyle/>
          <a:p>
            <a:r>
              <a:rPr lang="tr-TR" sz="2800" dirty="0" smtClean="0">
                <a:solidFill>
                  <a:schemeClr val="bg1"/>
                </a:solidFill>
                <a:latin typeface="+mn-lt"/>
              </a:rPr>
              <a:t>	Madde </a:t>
            </a:r>
            <a:r>
              <a:rPr lang="tr-TR" sz="2800" dirty="0">
                <a:solidFill>
                  <a:schemeClr val="bg1"/>
                </a:solidFill>
                <a:latin typeface="+mn-lt"/>
              </a:rPr>
              <a:t>kullananların bir kısmının itiraflarını okudunuz. Sizce bunlar geçerli, doğru veya anlamlı olabilir mi? Sığınılan gerekçeleri tek tek ele alıp tartışınız.</a:t>
            </a:r>
            <a:endParaRPr lang="en-US" sz="2800" dirty="0">
              <a:solidFill>
                <a:schemeClr val="bg1"/>
              </a:solidFill>
              <a:latin typeface="+mn-lt"/>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8032" y="3935699"/>
            <a:ext cx="952500" cy="542925"/>
          </a:xfrm>
          <a:prstGeom prst="rect">
            <a:avLst/>
          </a:prstGeom>
        </p:spPr>
      </p:pic>
    </p:spTree>
    <p:extLst>
      <p:ext uri="{BB962C8B-B14F-4D97-AF65-F5344CB8AC3E}">
        <p14:creationId xmlns:p14="http://schemas.microsoft.com/office/powerpoint/2010/main" val="58047201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par>
                          <p:cTn id="8" fill="hold">
                            <p:stCondLst>
                              <p:cond delay="500"/>
                            </p:stCondLst>
                            <p:childTnLst>
                              <p:par>
                                <p:cTn id="9" presetID="64" presetClass="path" presetSubtype="0" accel="50000" decel="50000" fill="hold" nodeType="afterEffect">
                                  <p:stCondLst>
                                    <p:cond delay="0"/>
                                  </p:stCondLst>
                                  <p:childTnLst>
                                    <p:animMotion origin="layout" path="M 1.94444E-6 1.85185E-6 L -0.00399 -0.33241 " pathEditMode="relative" rAng="0" ptsTypes="AA">
                                      <p:cBhvr>
                                        <p:cTn id="10" dur="1000" fill="hold"/>
                                        <p:tgtEl>
                                          <p:spTgt spid="4"/>
                                        </p:tgtEl>
                                        <p:attrNameLst>
                                          <p:attrName>ppt_x</p:attrName>
                                          <p:attrName>ppt_y</p:attrName>
                                        </p:attrNameLst>
                                      </p:cBhvr>
                                      <p:rCtr x="-208" y="-16620"/>
                                    </p:animMotion>
                                  </p:childTnLst>
                                </p:cTn>
                              </p:par>
                              <p:par>
                                <p:cTn id="11" presetID="64" presetClass="path" presetSubtype="0" accel="50000" decel="50000" fill="hold" grpId="0" nodeType="withEffect">
                                  <p:stCondLst>
                                    <p:cond delay="0"/>
                                  </p:stCondLst>
                                  <p:childTnLst>
                                    <p:animMotion origin="layout" path="M 5.55556E-7 -3.7037E-7 L -0.00382 -0.33773 " pathEditMode="relative" rAng="0" ptsTypes="AA">
                                      <p:cBhvr>
                                        <p:cTn id="12" dur="1000" fill="hold"/>
                                        <p:tgtEl>
                                          <p:spTgt spid="6"/>
                                        </p:tgtEl>
                                        <p:attrNameLst>
                                          <p:attrName>ppt_x</p:attrName>
                                          <p:attrName>ppt_y</p:attrName>
                                        </p:attrNameLst>
                                      </p:cBhvr>
                                      <p:rCtr x="-191" y="-16898"/>
                                    </p:animMotion>
                                  </p:childTnLst>
                                </p:cTn>
                              </p:par>
                              <p:par>
                                <p:cTn id="13" presetID="9" presetClass="emph" presetSubtype="0" grpId="1" nodeType="withEffect">
                                  <p:stCondLst>
                                    <p:cond delay="0"/>
                                  </p:stCondLst>
                                  <p:childTnLst>
                                    <p:set>
                                      <p:cBhvr rctx="PPT">
                                        <p:cTn id="14" dur="indefinite"/>
                                        <p:tgtEl>
                                          <p:spTgt spid="6"/>
                                        </p:tgtEl>
                                        <p:attrNameLst>
                                          <p:attrName>style.opacity</p:attrName>
                                        </p:attrNameLst>
                                      </p:cBhvr>
                                      <p:to>
                                        <p:strVal val="0.75"/>
                                      </p:to>
                                    </p:set>
                                    <p:animEffect filter="image" prLst="opacity: 0.75">
                                      <p:cBhvr rctx="IE">
                                        <p:cTn id="15" dur="indefinite"/>
                                        <p:tgtEl>
                                          <p:spTgt spid="6"/>
                                        </p:tgtEl>
                                      </p:cBhvr>
                                    </p:animEffect>
                                  </p:childTnLst>
                                </p:cTn>
                              </p:par>
                            </p:childTnLst>
                          </p:cTn>
                        </p:par>
                        <p:par>
                          <p:cTn id="16" fill="hold">
                            <p:stCondLst>
                              <p:cond delay="1500"/>
                            </p:stCondLst>
                            <p:childTnLst>
                              <p:par>
                                <p:cTn id="17" presetID="2" presetClass="entr" presetSubtype="2"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6" grpId="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707886"/>
          </a:xfrm>
          <a:prstGeom prst="rect">
            <a:avLst/>
          </a:prstGeom>
          <a:noFill/>
        </p:spPr>
        <p:txBody>
          <a:bodyPr wrap="square" rtlCol="0">
            <a:spAutoFit/>
          </a:bodyPr>
          <a:lstStyle/>
          <a:p>
            <a:r>
              <a:rPr lang="en-US" sz="4000" dirty="0" err="1">
                <a:solidFill>
                  <a:srgbClr val="FF0000"/>
                </a:solidFill>
                <a:effectLst>
                  <a:outerShdw blurRad="38100" dist="38100" dir="2700000" algn="tl">
                    <a:srgbClr val="000000">
                      <a:alpha val="43137"/>
                    </a:srgbClr>
                  </a:outerShdw>
                </a:effectLst>
                <a:latin typeface="+mj-lt"/>
              </a:rPr>
              <a:t>Nasıl</a:t>
            </a:r>
            <a:r>
              <a:rPr lang="en-US" sz="4000" dirty="0">
                <a:solidFill>
                  <a:srgbClr val="FF0000"/>
                </a:solidFill>
                <a:effectLst>
                  <a:outerShdw blurRad="38100" dist="38100" dir="2700000" algn="tl">
                    <a:srgbClr val="000000">
                      <a:alpha val="43137"/>
                    </a:srgbClr>
                  </a:outerShdw>
                </a:effectLst>
                <a:latin typeface="+mj-lt"/>
              </a:rPr>
              <a:t> </a:t>
            </a:r>
            <a:r>
              <a:rPr lang="en-US" sz="4000" dirty="0" err="1">
                <a:solidFill>
                  <a:srgbClr val="FF0000"/>
                </a:solidFill>
                <a:effectLst>
                  <a:outerShdw blurRad="38100" dist="38100" dir="2700000" algn="tl">
                    <a:srgbClr val="000000">
                      <a:alpha val="43137"/>
                    </a:srgbClr>
                  </a:outerShdw>
                </a:effectLst>
                <a:latin typeface="+mj-lt"/>
              </a:rPr>
              <a:t>Kandırıyorlar</a:t>
            </a:r>
            <a:r>
              <a:rPr lang="en-US" sz="4000" dirty="0">
                <a:solidFill>
                  <a:srgbClr val="FF0000"/>
                </a:solidFill>
                <a:effectLst>
                  <a:outerShdw blurRad="38100" dist="38100" dir="2700000" algn="tl">
                    <a:srgbClr val="000000">
                      <a:alpha val="43137"/>
                    </a:srgbClr>
                  </a:outerShdw>
                </a:effectLst>
                <a:latin typeface="+mj-lt"/>
              </a:rPr>
              <a:t>?</a:t>
            </a:r>
          </a:p>
        </p:txBody>
      </p:sp>
      <p:sp>
        <p:nvSpPr>
          <p:cNvPr id="6" name="TextBox 5"/>
          <p:cNvSpPr txBox="1"/>
          <p:nvPr/>
        </p:nvSpPr>
        <p:spPr>
          <a:xfrm>
            <a:off x="1767021" y="1110576"/>
            <a:ext cx="5897989" cy="4154984"/>
          </a:xfrm>
          <a:prstGeom prst="rect">
            <a:avLst/>
          </a:prstGeom>
          <a:solidFill>
            <a:schemeClr val="dk1">
              <a:alpha val="8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342900" indent="-342900">
              <a:buFont typeface="Calibri" panose="020F0502020204030204" pitchFamily="34" charset="0"/>
              <a:buChar char="―"/>
            </a:pPr>
            <a:r>
              <a:rPr lang="en-US" sz="2200" dirty="0" err="1" smtClean="0">
                <a:latin typeface="+mn-lt"/>
              </a:rPr>
              <a:t>Benim</a:t>
            </a:r>
            <a:r>
              <a:rPr lang="en-US" sz="2200" dirty="0" smtClean="0">
                <a:latin typeface="+mn-lt"/>
              </a:rPr>
              <a:t> </a:t>
            </a:r>
            <a:r>
              <a:rPr lang="en-US" sz="2200" dirty="0" err="1">
                <a:latin typeface="+mn-lt"/>
              </a:rPr>
              <a:t>iradem</a:t>
            </a:r>
            <a:r>
              <a:rPr lang="en-US" sz="2200" dirty="0">
                <a:latin typeface="+mn-lt"/>
              </a:rPr>
              <a:t> </a:t>
            </a:r>
            <a:r>
              <a:rPr lang="en-US" sz="2200" dirty="0" err="1">
                <a:latin typeface="+mn-lt"/>
              </a:rPr>
              <a:t>güçlüdür</a:t>
            </a:r>
            <a:r>
              <a:rPr lang="en-US" sz="2200" dirty="0">
                <a:latin typeface="+mn-lt"/>
              </a:rPr>
              <a:t>, ben </a:t>
            </a:r>
            <a:r>
              <a:rPr lang="en-US" sz="2200" dirty="0" err="1">
                <a:latin typeface="+mn-lt"/>
              </a:rPr>
              <a:t>bağımlı</a:t>
            </a:r>
            <a:r>
              <a:rPr lang="en-US" sz="2200" dirty="0">
                <a:latin typeface="+mn-lt"/>
              </a:rPr>
              <a:t> </a:t>
            </a:r>
            <a:r>
              <a:rPr lang="en-US" sz="2200" dirty="0" err="1">
                <a:latin typeface="+mn-lt"/>
              </a:rPr>
              <a:t>olmam</a:t>
            </a:r>
            <a:r>
              <a:rPr lang="en-US" sz="2200" dirty="0">
                <a:latin typeface="+mn-lt"/>
              </a:rPr>
              <a:t>.</a:t>
            </a:r>
          </a:p>
          <a:p>
            <a:pPr marL="342900" indent="-342900">
              <a:buFont typeface="Calibri" panose="020F0502020204030204" pitchFamily="34" charset="0"/>
              <a:buChar char="―"/>
            </a:pPr>
            <a:r>
              <a:rPr lang="en-US" sz="2200" dirty="0" smtClean="0">
                <a:latin typeface="+mn-lt"/>
              </a:rPr>
              <a:t>Ben </a:t>
            </a:r>
            <a:r>
              <a:rPr lang="en-US" sz="2200" dirty="0" err="1">
                <a:latin typeface="+mn-lt"/>
              </a:rPr>
              <a:t>kendimi</a:t>
            </a:r>
            <a:r>
              <a:rPr lang="en-US" sz="2200" dirty="0">
                <a:latin typeface="+mn-lt"/>
              </a:rPr>
              <a:t> </a:t>
            </a:r>
            <a:r>
              <a:rPr lang="en-US" sz="2200" dirty="0" err="1">
                <a:latin typeface="+mn-lt"/>
              </a:rPr>
              <a:t>kontrol</a:t>
            </a:r>
            <a:r>
              <a:rPr lang="en-US" sz="2200" dirty="0">
                <a:latin typeface="+mn-lt"/>
              </a:rPr>
              <a:t> </a:t>
            </a:r>
            <a:r>
              <a:rPr lang="en-US" sz="2200" dirty="0" err="1">
                <a:latin typeface="+mn-lt"/>
              </a:rPr>
              <a:t>edebilirim</a:t>
            </a:r>
            <a:r>
              <a:rPr lang="en-US" sz="2200" dirty="0">
                <a:latin typeface="+mn-lt"/>
              </a:rPr>
              <a:t>.</a:t>
            </a:r>
          </a:p>
          <a:p>
            <a:pPr marL="342900" indent="-342900">
              <a:buFont typeface="Calibri" panose="020F0502020204030204" pitchFamily="34" charset="0"/>
              <a:buChar char="―"/>
            </a:pPr>
            <a:r>
              <a:rPr lang="en-US" sz="2200" dirty="0" err="1" smtClean="0">
                <a:latin typeface="+mn-lt"/>
              </a:rPr>
              <a:t>Ottur</a:t>
            </a:r>
            <a:r>
              <a:rPr lang="en-US" sz="2200" dirty="0">
                <a:latin typeface="+mn-lt"/>
              </a:rPr>
              <a:t>, </a:t>
            </a:r>
            <a:r>
              <a:rPr lang="en-US" sz="2200" dirty="0" err="1">
                <a:latin typeface="+mn-lt"/>
              </a:rPr>
              <a:t>zararı</a:t>
            </a:r>
            <a:r>
              <a:rPr lang="en-US" sz="2200" dirty="0">
                <a:latin typeface="+mn-lt"/>
              </a:rPr>
              <a:t> </a:t>
            </a:r>
            <a:r>
              <a:rPr lang="en-US" sz="2200" dirty="0" err="1">
                <a:latin typeface="+mn-lt"/>
              </a:rPr>
              <a:t>yoktur</a:t>
            </a:r>
            <a:r>
              <a:rPr lang="en-US" sz="2200" dirty="0">
                <a:latin typeface="+mn-lt"/>
              </a:rPr>
              <a:t>. </a:t>
            </a:r>
            <a:r>
              <a:rPr lang="en-US" sz="2200" dirty="0" err="1">
                <a:latin typeface="+mn-lt"/>
              </a:rPr>
              <a:t>Bağımlılık</a:t>
            </a:r>
            <a:r>
              <a:rPr lang="en-US" sz="2200" dirty="0">
                <a:latin typeface="+mn-lt"/>
              </a:rPr>
              <a:t> da </a:t>
            </a:r>
            <a:r>
              <a:rPr lang="en-US" sz="2200" dirty="0" err="1">
                <a:latin typeface="+mn-lt"/>
              </a:rPr>
              <a:t>yapmaz</a:t>
            </a:r>
            <a:r>
              <a:rPr lang="en-US" sz="2200" dirty="0">
                <a:latin typeface="+mn-lt"/>
              </a:rPr>
              <a:t>.</a:t>
            </a:r>
          </a:p>
          <a:p>
            <a:pPr marL="342900" indent="-342900">
              <a:buFont typeface="Calibri" panose="020F0502020204030204" pitchFamily="34" charset="0"/>
              <a:buChar char="―"/>
            </a:pPr>
            <a:r>
              <a:rPr lang="en-US" sz="2200" dirty="0" err="1" smtClean="0">
                <a:latin typeface="+mn-lt"/>
              </a:rPr>
              <a:t>Bir</a:t>
            </a:r>
            <a:r>
              <a:rPr lang="en-US" sz="2200" dirty="0" smtClean="0">
                <a:latin typeface="+mn-lt"/>
              </a:rPr>
              <a:t> </a:t>
            </a:r>
            <a:r>
              <a:rPr lang="en-US" sz="2200" dirty="0" err="1">
                <a:latin typeface="+mn-lt"/>
              </a:rPr>
              <a:t>kere</a:t>
            </a:r>
            <a:r>
              <a:rPr lang="en-US" sz="2200" dirty="0">
                <a:latin typeface="+mn-lt"/>
              </a:rPr>
              <a:t> </a:t>
            </a:r>
            <a:r>
              <a:rPr lang="en-US" sz="2200" dirty="0" err="1">
                <a:latin typeface="+mn-lt"/>
              </a:rPr>
              <a:t>kullanmaktan</a:t>
            </a:r>
            <a:r>
              <a:rPr lang="en-US" sz="2200" dirty="0">
                <a:latin typeface="+mn-lt"/>
              </a:rPr>
              <a:t> </a:t>
            </a:r>
            <a:r>
              <a:rPr lang="en-US" sz="2200" dirty="0" err="1">
                <a:latin typeface="+mn-lt"/>
              </a:rPr>
              <a:t>bir</a:t>
            </a:r>
            <a:r>
              <a:rPr lang="en-US" sz="2200" dirty="0">
                <a:latin typeface="+mn-lt"/>
              </a:rPr>
              <a:t> </a:t>
            </a:r>
            <a:r>
              <a:rPr lang="en-US" sz="2200" dirty="0" err="1">
                <a:latin typeface="+mn-lt"/>
              </a:rPr>
              <a:t>şey</a:t>
            </a:r>
            <a:r>
              <a:rPr lang="en-US" sz="2200" dirty="0">
                <a:latin typeface="+mn-lt"/>
              </a:rPr>
              <a:t> </a:t>
            </a:r>
            <a:r>
              <a:rPr lang="en-US" sz="2200" dirty="0" err="1">
                <a:latin typeface="+mn-lt"/>
              </a:rPr>
              <a:t>çıkmaz</a:t>
            </a:r>
            <a:r>
              <a:rPr lang="en-US" sz="2200" dirty="0">
                <a:latin typeface="+mn-lt"/>
              </a:rPr>
              <a:t>.</a:t>
            </a:r>
          </a:p>
          <a:p>
            <a:pPr marL="342900" indent="-342900">
              <a:buFont typeface="Calibri" panose="020F0502020204030204" pitchFamily="34" charset="0"/>
              <a:buChar char="―"/>
            </a:pPr>
            <a:r>
              <a:rPr lang="en-US" sz="2200" dirty="0" err="1" smtClean="0">
                <a:latin typeface="+mn-lt"/>
              </a:rPr>
              <a:t>Sadece</a:t>
            </a:r>
            <a:r>
              <a:rPr lang="en-US" sz="2200" dirty="0" smtClean="0">
                <a:latin typeface="+mn-lt"/>
              </a:rPr>
              <a:t> </a:t>
            </a:r>
            <a:r>
              <a:rPr lang="en-US" sz="2200" dirty="0" err="1">
                <a:latin typeface="+mn-lt"/>
              </a:rPr>
              <a:t>zayıf</a:t>
            </a:r>
            <a:r>
              <a:rPr lang="en-US" sz="2200" dirty="0">
                <a:latin typeface="+mn-lt"/>
              </a:rPr>
              <a:t> </a:t>
            </a:r>
            <a:r>
              <a:rPr lang="en-US" sz="2200" dirty="0" err="1">
                <a:latin typeface="+mn-lt"/>
              </a:rPr>
              <a:t>insanlar</a:t>
            </a:r>
            <a:r>
              <a:rPr lang="en-US" sz="2200" dirty="0">
                <a:latin typeface="+mn-lt"/>
              </a:rPr>
              <a:t> </a:t>
            </a:r>
            <a:r>
              <a:rPr lang="en-US" sz="2200" dirty="0" err="1">
                <a:latin typeface="+mn-lt"/>
              </a:rPr>
              <a:t>bağımlı</a:t>
            </a:r>
            <a:r>
              <a:rPr lang="en-US" sz="2200" dirty="0">
                <a:latin typeface="+mn-lt"/>
              </a:rPr>
              <a:t> </a:t>
            </a:r>
            <a:r>
              <a:rPr lang="en-US" sz="2200" dirty="0" err="1">
                <a:latin typeface="+mn-lt"/>
              </a:rPr>
              <a:t>olur</a:t>
            </a:r>
            <a:r>
              <a:rPr lang="en-US" sz="2200" dirty="0" smtClean="0">
                <a:latin typeface="+mn-lt"/>
              </a:rPr>
              <a:t>.</a:t>
            </a:r>
          </a:p>
          <a:p>
            <a:pPr marL="342900" indent="-342900">
              <a:buFont typeface="Calibri" panose="020F0502020204030204" pitchFamily="34" charset="0"/>
              <a:buChar char="―"/>
            </a:pPr>
            <a:r>
              <a:rPr lang="en-US" sz="2200" dirty="0" err="1" smtClean="0">
                <a:latin typeface="+mn-lt"/>
              </a:rPr>
              <a:t>Ara</a:t>
            </a:r>
            <a:r>
              <a:rPr lang="en-US" sz="2200" dirty="0" smtClean="0">
                <a:latin typeface="+mn-lt"/>
              </a:rPr>
              <a:t> </a:t>
            </a:r>
            <a:r>
              <a:rPr lang="en-US" sz="2200" dirty="0" err="1" smtClean="0">
                <a:latin typeface="+mn-lt"/>
              </a:rPr>
              <a:t>sıra</a:t>
            </a:r>
            <a:r>
              <a:rPr lang="en-US" sz="2200" dirty="0" smtClean="0">
                <a:latin typeface="+mn-lt"/>
              </a:rPr>
              <a:t> </a:t>
            </a:r>
            <a:r>
              <a:rPr lang="en-US" sz="2200" dirty="0" err="1" smtClean="0">
                <a:latin typeface="+mn-lt"/>
              </a:rPr>
              <a:t>kullanmakla</a:t>
            </a:r>
            <a:r>
              <a:rPr lang="en-US" sz="2200" dirty="0" smtClean="0">
                <a:latin typeface="+mn-lt"/>
              </a:rPr>
              <a:t> </a:t>
            </a:r>
            <a:r>
              <a:rPr lang="en-US" sz="2200" dirty="0" err="1" smtClean="0">
                <a:latin typeface="+mn-lt"/>
              </a:rPr>
              <a:t>bir</a:t>
            </a:r>
            <a:r>
              <a:rPr lang="en-US" sz="2200" dirty="0" smtClean="0">
                <a:latin typeface="+mn-lt"/>
              </a:rPr>
              <a:t> </a:t>
            </a:r>
            <a:r>
              <a:rPr lang="en-US" sz="2200" dirty="0" err="1" smtClean="0">
                <a:latin typeface="+mn-lt"/>
              </a:rPr>
              <a:t>şeycik</a:t>
            </a:r>
            <a:r>
              <a:rPr lang="en-US" sz="2200" dirty="0" smtClean="0">
                <a:latin typeface="+mn-lt"/>
              </a:rPr>
              <a:t> </a:t>
            </a:r>
            <a:r>
              <a:rPr lang="en-US" sz="2200" dirty="0" err="1" smtClean="0">
                <a:latin typeface="+mn-lt"/>
              </a:rPr>
              <a:t>olmaz</a:t>
            </a:r>
            <a:r>
              <a:rPr lang="en-US" sz="2200" dirty="0" smtClean="0">
                <a:latin typeface="+mn-lt"/>
              </a:rPr>
              <a:t>.</a:t>
            </a:r>
          </a:p>
          <a:p>
            <a:pPr marL="342900" indent="-342900">
              <a:buFont typeface="Calibri" panose="020F0502020204030204" pitchFamily="34" charset="0"/>
              <a:buChar char="―"/>
            </a:pPr>
            <a:r>
              <a:rPr lang="en-US" sz="2200" dirty="0" err="1" smtClean="0">
                <a:latin typeface="+mn-lt"/>
              </a:rPr>
              <a:t>Herkes</a:t>
            </a:r>
            <a:r>
              <a:rPr lang="en-US" sz="2200" dirty="0" smtClean="0">
                <a:latin typeface="+mn-lt"/>
              </a:rPr>
              <a:t> </a:t>
            </a:r>
            <a:r>
              <a:rPr lang="en-US" sz="2200" dirty="0" err="1" smtClean="0">
                <a:latin typeface="+mn-lt"/>
              </a:rPr>
              <a:t>kullanıyor</a:t>
            </a:r>
            <a:r>
              <a:rPr lang="en-US" sz="2200" dirty="0" smtClean="0">
                <a:latin typeface="+mn-lt"/>
              </a:rPr>
              <a:t>, </a:t>
            </a:r>
            <a:r>
              <a:rPr lang="en-US" sz="2200" dirty="0" err="1" smtClean="0">
                <a:latin typeface="+mn-lt"/>
              </a:rPr>
              <a:t>bir</a:t>
            </a:r>
            <a:r>
              <a:rPr lang="en-US" sz="2200" dirty="0" smtClean="0">
                <a:latin typeface="+mn-lt"/>
              </a:rPr>
              <a:t> </a:t>
            </a:r>
            <a:r>
              <a:rPr lang="en-US" sz="2200" dirty="0" err="1" smtClean="0">
                <a:latin typeface="+mn-lt"/>
              </a:rPr>
              <a:t>şey</a:t>
            </a:r>
            <a:r>
              <a:rPr lang="en-US" sz="2200" dirty="0" smtClean="0">
                <a:latin typeface="+mn-lt"/>
              </a:rPr>
              <a:t> </a:t>
            </a:r>
            <a:r>
              <a:rPr lang="en-US" sz="2200" dirty="0" err="1" smtClean="0">
                <a:latin typeface="+mn-lt"/>
              </a:rPr>
              <a:t>olmuyor</a:t>
            </a:r>
            <a:r>
              <a:rPr lang="en-US" sz="2200" dirty="0" smtClean="0">
                <a:latin typeface="+mn-lt"/>
              </a:rPr>
              <a:t>.</a:t>
            </a:r>
          </a:p>
          <a:p>
            <a:pPr marL="342900" indent="-342900">
              <a:buFont typeface="Calibri" panose="020F0502020204030204" pitchFamily="34" charset="0"/>
              <a:buChar char="―"/>
            </a:pPr>
            <a:r>
              <a:rPr lang="en-US" sz="2200" dirty="0" err="1" smtClean="0">
                <a:latin typeface="+mn-lt"/>
              </a:rPr>
              <a:t>Madde</a:t>
            </a:r>
            <a:r>
              <a:rPr lang="en-US" sz="2200" dirty="0" smtClean="0">
                <a:latin typeface="+mn-lt"/>
              </a:rPr>
              <a:t> </a:t>
            </a:r>
            <a:r>
              <a:rPr lang="en-US" sz="2200" dirty="0" err="1" smtClean="0">
                <a:latin typeface="+mn-lt"/>
              </a:rPr>
              <a:t>kullanımı</a:t>
            </a:r>
            <a:r>
              <a:rPr lang="en-US" sz="2200" dirty="0" smtClean="0">
                <a:latin typeface="+mn-lt"/>
              </a:rPr>
              <a:t> </a:t>
            </a:r>
            <a:r>
              <a:rPr lang="en-US" sz="2200" dirty="0" err="1" smtClean="0">
                <a:latin typeface="+mn-lt"/>
              </a:rPr>
              <a:t>arkadaşlık</a:t>
            </a:r>
            <a:r>
              <a:rPr lang="en-US" sz="2200" dirty="0" smtClean="0">
                <a:latin typeface="+mn-lt"/>
              </a:rPr>
              <a:t> </a:t>
            </a:r>
            <a:r>
              <a:rPr lang="en-US" sz="2200" dirty="0" err="1" smtClean="0">
                <a:latin typeface="+mn-lt"/>
              </a:rPr>
              <a:t>ilişkilerini</a:t>
            </a:r>
            <a:r>
              <a:rPr lang="en-US" sz="2200" dirty="0" smtClean="0">
                <a:latin typeface="+mn-lt"/>
              </a:rPr>
              <a:t> </a:t>
            </a:r>
            <a:r>
              <a:rPr lang="en-US" sz="2200" dirty="0" err="1" smtClean="0">
                <a:latin typeface="+mn-lt"/>
              </a:rPr>
              <a:t>arttırır</a:t>
            </a:r>
            <a:r>
              <a:rPr lang="en-US" sz="2200" dirty="0" smtClean="0">
                <a:latin typeface="+mn-lt"/>
              </a:rPr>
              <a:t>, </a:t>
            </a:r>
            <a:r>
              <a:rPr lang="en-US" sz="2200" dirty="0" err="1" smtClean="0">
                <a:latin typeface="+mn-lt"/>
              </a:rPr>
              <a:t>bağları</a:t>
            </a:r>
            <a:r>
              <a:rPr lang="en-US" sz="2200" dirty="0" smtClean="0">
                <a:latin typeface="+mn-lt"/>
              </a:rPr>
              <a:t> </a:t>
            </a:r>
            <a:r>
              <a:rPr lang="en-US" sz="2200" dirty="0" err="1" smtClean="0">
                <a:latin typeface="+mn-lt"/>
              </a:rPr>
              <a:t>kuvvetlendirir</a:t>
            </a:r>
            <a:r>
              <a:rPr lang="en-US" sz="2200" dirty="0" smtClean="0">
                <a:latin typeface="+mn-lt"/>
              </a:rPr>
              <a:t>.</a:t>
            </a:r>
          </a:p>
          <a:p>
            <a:pPr marL="342900" indent="-342900">
              <a:buFont typeface="Calibri" panose="020F0502020204030204" pitchFamily="34" charset="0"/>
              <a:buChar char="―"/>
            </a:pPr>
            <a:r>
              <a:rPr lang="en-US" sz="2200" dirty="0" err="1" smtClean="0">
                <a:latin typeface="+mn-lt"/>
              </a:rPr>
              <a:t>Bağımlılık</a:t>
            </a:r>
            <a:r>
              <a:rPr lang="en-US" sz="2200" dirty="0" smtClean="0">
                <a:latin typeface="+mn-lt"/>
              </a:rPr>
              <a:t> </a:t>
            </a:r>
            <a:r>
              <a:rPr lang="en-US" sz="2200" dirty="0" err="1" smtClean="0">
                <a:latin typeface="+mn-lt"/>
              </a:rPr>
              <a:t>yapıcı</a:t>
            </a:r>
            <a:r>
              <a:rPr lang="en-US" sz="2200" dirty="0" smtClean="0">
                <a:latin typeface="+mn-lt"/>
              </a:rPr>
              <a:t> </a:t>
            </a:r>
            <a:r>
              <a:rPr lang="en-US" sz="2200" dirty="0" err="1" smtClean="0">
                <a:latin typeface="+mn-lt"/>
              </a:rPr>
              <a:t>madde</a:t>
            </a:r>
            <a:r>
              <a:rPr lang="en-US" sz="2200" dirty="0" smtClean="0">
                <a:latin typeface="+mn-lt"/>
              </a:rPr>
              <a:t> </a:t>
            </a:r>
            <a:r>
              <a:rPr lang="en-US" sz="2200" dirty="0" err="1" smtClean="0">
                <a:latin typeface="+mn-lt"/>
              </a:rPr>
              <a:t>kullanmak</a:t>
            </a:r>
            <a:r>
              <a:rPr lang="en-US" sz="2200" dirty="0" smtClean="0">
                <a:latin typeface="+mn-lt"/>
              </a:rPr>
              <a:t> </a:t>
            </a:r>
            <a:r>
              <a:rPr lang="en-US" sz="2200" dirty="0" err="1" smtClean="0">
                <a:latin typeface="+mn-lt"/>
              </a:rPr>
              <a:t>insanın</a:t>
            </a:r>
            <a:r>
              <a:rPr lang="en-US" sz="2200" dirty="0" smtClean="0">
                <a:latin typeface="+mn-lt"/>
              </a:rPr>
              <a:t> </a:t>
            </a:r>
            <a:r>
              <a:rPr lang="en-US" sz="2200" dirty="0" err="1" smtClean="0">
                <a:latin typeface="+mn-lt"/>
              </a:rPr>
              <a:t>sosyal</a:t>
            </a:r>
            <a:r>
              <a:rPr lang="en-US" sz="2200" dirty="0" smtClean="0">
                <a:latin typeface="+mn-lt"/>
              </a:rPr>
              <a:t> </a:t>
            </a:r>
            <a:r>
              <a:rPr lang="en-US" sz="2200" dirty="0" err="1" smtClean="0">
                <a:latin typeface="+mn-lt"/>
              </a:rPr>
              <a:t>çevresinin</a:t>
            </a:r>
            <a:r>
              <a:rPr lang="en-US" sz="2200" dirty="0" smtClean="0">
                <a:latin typeface="+mn-lt"/>
              </a:rPr>
              <a:t> </a:t>
            </a:r>
            <a:r>
              <a:rPr lang="en-US" sz="2200" dirty="0" err="1" smtClean="0">
                <a:latin typeface="+mn-lt"/>
              </a:rPr>
              <a:t>genişlemesine</a:t>
            </a:r>
            <a:r>
              <a:rPr lang="en-US" sz="2200" dirty="0" smtClean="0">
                <a:latin typeface="+mn-lt"/>
              </a:rPr>
              <a:t> </a:t>
            </a:r>
            <a:r>
              <a:rPr lang="en-US" sz="2200" dirty="0" err="1" smtClean="0">
                <a:latin typeface="+mn-lt"/>
              </a:rPr>
              <a:t>yardımcı</a:t>
            </a:r>
            <a:r>
              <a:rPr lang="en-US" sz="2200" dirty="0" smtClean="0">
                <a:latin typeface="+mn-lt"/>
              </a:rPr>
              <a:t> </a:t>
            </a:r>
            <a:r>
              <a:rPr lang="en-US" sz="2200" dirty="0" err="1" smtClean="0">
                <a:latin typeface="+mn-lt"/>
              </a:rPr>
              <a:t>olur</a:t>
            </a:r>
            <a:r>
              <a:rPr lang="en-US" sz="2200" dirty="0" smtClean="0">
                <a:latin typeface="+mn-lt"/>
              </a:rPr>
              <a:t>.</a:t>
            </a:r>
          </a:p>
          <a:p>
            <a:pPr marL="342900" indent="-342900">
              <a:buFont typeface="Calibri" panose="020F0502020204030204" pitchFamily="34" charset="0"/>
              <a:buChar char="―"/>
            </a:pPr>
            <a:r>
              <a:rPr lang="en-US" sz="2200" dirty="0" err="1" smtClean="0">
                <a:latin typeface="+mn-lt"/>
              </a:rPr>
              <a:t>Madde</a:t>
            </a:r>
            <a:r>
              <a:rPr lang="en-US" sz="2200" dirty="0" smtClean="0">
                <a:latin typeface="+mn-lt"/>
              </a:rPr>
              <a:t>, </a:t>
            </a:r>
            <a:r>
              <a:rPr lang="en-US" sz="2200" dirty="0" err="1" smtClean="0">
                <a:latin typeface="+mn-lt"/>
              </a:rPr>
              <a:t>sadece</a:t>
            </a:r>
            <a:r>
              <a:rPr lang="en-US" sz="2200" dirty="0" smtClean="0">
                <a:latin typeface="+mn-lt"/>
              </a:rPr>
              <a:t> </a:t>
            </a:r>
            <a:r>
              <a:rPr lang="en-US" sz="2200" dirty="0" err="1" smtClean="0">
                <a:latin typeface="+mn-lt"/>
              </a:rPr>
              <a:t>kullanan</a:t>
            </a:r>
            <a:r>
              <a:rPr lang="en-US" sz="2200" dirty="0" smtClean="0">
                <a:latin typeface="+mn-lt"/>
              </a:rPr>
              <a:t> </a:t>
            </a:r>
            <a:r>
              <a:rPr lang="en-US" sz="2200" dirty="0" err="1" smtClean="0">
                <a:latin typeface="+mn-lt"/>
              </a:rPr>
              <a:t>kişiye</a:t>
            </a:r>
            <a:r>
              <a:rPr lang="en-US" sz="2200" dirty="0" smtClean="0">
                <a:latin typeface="+mn-lt"/>
              </a:rPr>
              <a:t> </a:t>
            </a:r>
            <a:r>
              <a:rPr lang="en-US" sz="2200" dirty="0" err="1" smtClean="0">
                <a:latin typeface="+mn-lt"/>
              </a:rPr>
              <a:t>zarar</a:t>
            </a:r>
            <a:r>
              <a:rPr lang="en-US" sz="2200" dirty="0" smtClean="0">
                <a:latin typeface="+mn-lt"/>
              </a:rPr>
              <a:t> </a:t>
            </a:r>
            <a:r>
              <a:rPr lang="en-US" sz="2200" dirty="0" err="1" smtClean="0">
                <a:latin typeface="+mn-lt"/>
              </a:rPr>
              <a:t>verir</a:t>
            </a:r>
            <a:r>
              <a:rPr lang="en-US" sz="2200" dirty="0" smtClean="0">
                <a:latin typeface="+mn-lt"/>
              </a:rPr>
              <a:t>.</a:t>
            </a:r>
            <a:endParaRPr lang="en-US" sz="2200" dirty="0">
              <a:latin typeface="+mn-lt"/>
            </a:endParaRPr>
          </a:p>
        </p:txBody>
      </p:sp>
    </p:spTree>
    <p:extLst>
      <p:ext uri="{BB962C8B-B14F-4D97-AF65-F5344CB8AC3E}">
        <p14:creationId xmlns:p14="http://schemas.microsoft.com/office/powerpoint/2010/main" val="7520360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up)">
                                      <p:cBhvr>
                                        <p:cTn id="7" dur="500"/>
                                        <p:tgtEl>
                                          <p:spTgt spid="6">
                                            <p:bg/>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up)">
                                      <p:cBhvr>
                                        <p:cTn id="11" dur="500"/>
                                        <p:tgtEl>
                                          <p:spTgt spid="6">
                                            <p:txEl>
                                              <p:pRg st="0" end="0"/>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up)">
                                      <p:cBhvr>
                                        <p:cTn id="15" dur="500"/>
                                        <p:tgtEl>
                                          <p:spTgt spid="6">
                                            <p:txEl>
                                              <p:pRg st="1" end="1"/>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wipe(up)">
                                      <p:cBhvr>
                                        <p:cTn id="19" dur="500"/>
                                        <p:tgtEl>
                                          <p:spTgt spid="6">
                                            <p:txEl>
                                              <p:pRg st="2" end="2"/>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wipe(up)">
                                      <p:cBhvr>
                                        <p:cTn id="23" dur="500"/>
                                        <p:tgtEl>
                                          <p:spTgt spid="6">
                                            <p:txEl>
                                              <p:pRg st="3" end="3"/>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up)">
                                      <p:cBhvr>
                                        <p:cTn id="27" dur="500"/>
                                        <p:tgtEl>
                                          <p:spTgt spid="6">
                                            <p:txEl>
                                              <p:pRg st="4" end="4"/>
                                            </p:txEl>
                                          </p:spTgt>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Effect transition="in" filter="wipe(up)">
                                      <p:cBhvr>
                                        <p:cTn id="31" dur="500"/>
                                        <p:tgtEl>
                                          <p:spTgt spid="6">
                                            <p:txEl>
                                              <p:pRg st="5" end="5"/>
                                            </p:txEl>
                                          </p:spTgt>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wipe(up)">
                                      <p:cBhvr>
                                        <p:cTn id="35" dur="500"/>
                                        <p:tgtEl>
                                          <p:spTgt spid="6">
                                            <p:txEl>
                                              <p:pRg st="6" end="6"/>
                                            </p:txEl>
                                          </p:spTgt>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animEffect transition="in" filter="wipe(up)">
                                      <p:cBhvr>
                                        <p:cTn id="39" dur="500"/>
                                        <p:tgtEl>
                                          <p:spTgt spid="6">
                                            <p:txEl>
                                              <p:pRg st="7" end="7"/>
                                            </p:txEl>
                                          </p:spTgt>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animEffect transition="in" filter="wipe(up)">
                                      <p:cBhvr>
                                        <p:cTn id="43" dur="500"/>
                                        <p:tgtEl>
                                          <p:spTgt spid="6">
                                            <p:txEl>
                                              <p:pRg st="8" end="8"/>
                                            </p:txEl>
                                          </p:spTgt>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6">
                                            <p:txEl>
                                              <p:pRg st="9" end="9"/>
                                            </p:txEl>
                                          </p:spTgt>
                                        </p:tgtEl>
                                        <p:attrNameLst>
                                          <p:attrName>style.visibility</p:attrName>
                                        </p:attrNameLst>
                                      </p:cBhvr>
                                      <p:to>
                                        <p:strVal val="visible"/>
                                      </p:to>
                                    </p:set>
                                    <p:animEffect transition="in" filter="wipe(up)">
                                      <p:cBhvr>
                                        <p:cTn id="47"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251520" y="1340768"/>
            <a:ext cx="8712968" cy="4708981"/>
          </a:xfrm>
          <a:prstGeom prst="rect">
            <a:avLst/>
          </a:prstGeom>
          <a:noFill/>
        </p:spPr>
        <p:txBody>
          <a:bodyPr wrap="square" rtlCol="0">
            <a:spAutoFit/>
          </a:bodyPr>
          <a:lstStyle/>
          <a:p>
            <a:pPr marL="342900" indent="-342900">
              <a:buFontTx/>
              <a:buChar char="―"/>
            </a:pPr>
            <a:r>
              <a:rPr lang="tr-TR" sz="2000" dirty="0" smtClean="0">
                <a:solidFill>
                  <a:schemeClr val="bg1"/>
                </a:solidFill>
                <a:latin typeface="+mn-lt"/>
              </a:rPr>
              <a:t>Al</a:t>
            </a:r>
            <a:r>
              <a:rPr lang="tr-TR" sz="2000" dirty="0">
                <a:solidFill>
                  <a:schemeClr val="bg1"/>
                </a:solidFill>
                <a:latin typeface="+mn-lt"/>
              </a:rPr>
              <a:t>, iç. Bağımlılık yapmaz, bir şey kaybetmezsin.</a:t>
            </a:r>
          </a:p>
          <a:p>
            <a:pPr marL="342900" indent="-342900">
              <a:buFontTx/>
              <a:buChar char="―"/>
            </a:pPr>
            <a:r>
              <a:rPr lang="tr-TR" sz="2000" dirty="0" smtClean="0">
                <a:solidFill>
                  <a:schemeClr val="bg1"/>
                </a:solidFill>
                <a:latin typeface="+mn-lt"/>
              </a:rPr>
              <a:t>Zaten </a:t>
            </a:r>
            <a:r>
              <a:rPr lang="tr-TR" sz="2000" dirty="0">
                <a:solidFill>
                  <a:schemeClr val="bg1"/>
                </a:solidFill>
                <a:latin typeface="+mn-lt"/>
              </a:rPr>
              <a:t>sen de merak ediyorsun.</a:t>
            </a:r>
          </a:p>
          <a:p>
            <a:pPr marL="342900" indent="-342900">
              <a:buFontTx/>
              <a:buChar char="―"/>
            </a:pPr>
            <a:r>
              <a:rPr lang="tr-TR" sz="2000" dirty="0" smtClean="0">
                <a:solidFill>
                  <a:schemeClr val="bg1"/>
                </a:solidFill>
                <a:latin typeface="+mn-lt"/>
              </a:rPr>
              <a:t>Bak </a:t>
            </a:r>
            <a:r>
              <a:rPr lang="tr-TR" sz="2000" dirty="0">
                <a:solidFill>
                  <a:schemeClr val="bg1"/>
                </a:solidFill>
                <a:latin typeface="+mn-lt"/>
              </a:rPr>
              <a:t>bizi </a:t>
            </a:r>
            <a:r>
              <a:rPr lang="tr-TR" sz="2000" dirty="0" smtClean="0">
                <a:solidFill>
                  <a:schemeClr val="bg1"/>
                </a:solidFill>
                <a:latin typeface="+mn-lt"/>
              </a:rPr>
              <a:t>kırıp döküyorsun ama...</a:t>
            </a:r>
            <a:endParaRPr lang="tr-TR" sz="2000" dirty="0">
              <a:solidFill>
                <a:schemeClr val="bg1"/>
              </a:solidFill>
              <a:latin typeface="+mn-lt"/>
            </a:endParaRPr>
          </a:p>
          <a:p>
            <a:pPr marL="342900" indent="-342900">
              <a:buFontTx/>
              <a:buChar char="―"/>
            </a:pPr>
            <a:r>
              <a:rPr lang="tr-TR" sz="2000" dirty="0" smtClean="0">
                <a:solidFill>
                  <a:schemeClr val="bg1"/>
                </a:solidFill>
                <a:latin typeface="+mn-lt"/>
              </a:rPr>
              <a:t>Sigara </a:t>
            </a:r>
            <a:r>
              <a:rPr lang="tr-TR" sz="2000" dirty="0">
                <a:solidFill>
                  <a:schemeClr val="bg1"/>
                </a:solidFill>
                <a:latin typeface="+mn-lt"/>
              </a:rPr>
              <a:t>gibi bir şey…</a:t>
            </a:r>
          </a:p>
          <a:p>
            <a:pPr marL="342900" indent="-342900">
              <a:buFontTx/>
              <a:buChar char="―"/>
            </a:pPr>
            <a:r>
              <a:rPr lang="tr-TR" sz="2000" dirty="0" smtClean="0">
                <a:solidFill>
                  <a:schemeClr val="bg1"/>
                </a:solidFill>
                <a:latin typeface="+mn-lt"/>
              </a:rPr>
              <a:t>Bunu </a:t>
            </a:r>
            <a:r>
              <a:rPr lang="tr-TR" sz="2000" dirty="0">
                <a:solidFill>
                  <a:schemeClr val="bg1"/>
                </a:solidFill>
                <a:latin typeface="+mn-lt"/>
              </a:rPr>
              <a:t>kullanırsan kendini iyi hissedeceksin, hafifleyeceksin, dertlerini unutacaksın.</a:t>
            </a:r>
          </a:p>
          <a:p>
            <a:pPr marL="342900" indent="-342900">
              <a:buFontTx/>
              <a:buChar char="―"/>
            </a:pPr>
            <a:r>
              <a:rPr lang="tr-TR" sz="2000" dirty="0" smtClean="0">
                <a:solidFill>
                  <a:schemeClr val="bg1"/>
                </a:solidFill>
                <a:latin typeface="+mn-lt"/>
              </a:rPr>
              <a:t>Kendine </a:t>
            </a:r>
            <a:r>
              <a:rPr lang="tr-TR" sz="2000" dirty="0">
                <a:solidFill>
                  <a:schemeClr val="bg1"/>
                </a:solidFill>
                <a:latin typeface="+mn-lt"/>
              </a:rPr>
              <a:t>güvenin artacak, kendini güçlü ve cesur hissedeceksin. Haydi ama!...</a:t>
            </a:r>
          </a:p>
          <a:p>
            <a:pPr marL="342900" indent="-342900">
              <a:buFontTx/>
              <a:buChar char="―"/>
            </a:pPr>
            <a:r>
              <a:rPr lang="tr-TR" sz="2000" dirty="0" smtClean="0">
                <a:solidFill>
                  <a:schemeClr val="bg1"/>
                </a:solidFill>
                <a:latin typeface="+mn-lt"/>
              </a:rPr>
              <a:t>Bak </a:t>
            </a:r>
            <a:r>
              <a:rPr lang="tr-TR" sz="2000" dirty="0">
                <a:solidFill>
                  <a:schemeClr val="bg1"/>
                </a:solidFill>
                <a:latin typeface="+mn-lt"/>
              </a:rPr>
              <a:t>ben de kullanıyorum.</a:t>
            </a:r>
          </a:p>
          <a:p>
            <a:pPr marL="342900" indent="-342900">
              <a:buFontTx/>
              <a:buChar char="―"/>
            </a:pPr>
            <a:r>
              <a:rPr lang="tr-TR" sz="2000" dirty="0" smtClean="0">
                <a:solidFill>
                  <a:schemeClr val="bg1"/>
                </a:solidFill>
                <a:latin typeface="+mn-lt"/>
              </a:rPr>
              <a:t>Haydi</a:t>
            </a:r>
            <a:r>
              <a:rPr lang="tr-TR" sz="2000" dirty="0">
                <a:solidFill>
                  <a:schemeClr val="bg1"/>
                </a:solidFill>
                <a:latin typeface="+mn-lt"/>
              </a:rPr>
              <a:t>, ortamı bozma!</a:t>
            </a:r>
          </a:p>
          <a:p>
            <a:pPr marL="342900" indent="-342900">
              <a:buFontTx/>
              <a:buChar char="―"/>
            </a:pPr>
            <a:r>
              <a:rPr lang="tr-TR" sz="2000" dirty="0" smtClean="0">
                <a:solidFill>
                  <a:schemeClr val="bg1"/>
                </a:solidFill>
                <a:latin typeface="+mn-lt"/>
              </a:rPr>
              <a:t>Arkadaş </a:t>
            </a:r>
            <a:r>
              <a:rPr lang="tr-TR" sz="2000" dirty="0">
                <a:solidFill>
                  <a:schemeClr val="bg1"/>
                </a:solidFill>
                <a:latin typeface="+mn-lt"/>
              </a:rPr>
              <a:t>değil miyiz, aramızda bazı sırlar olmalı ki arkadaşlığımız pekişsin.</a:t>
            </a:r>
          </a:p>
          <a:p>
            <a:pPr marL="342900" indent="-342900">
              <a:buFontTx/>
              <a:buChar char="―"/>
            </a:pPr>
            <a:r>
              <a:rPr lang="tr-TR" sz="2000" dirty="0" smtClean="0">
                <a:solidFill>
                  <a:schemeClr val="bg1"/>
                </a:solidFill>
                <a:latin typeface="+mn-lt"/>
              </a:rPr>
              <a:t>Bu </a:t>
            </a:r>
            <a:r>
              <a:rPr lang="tr-TR" sz="2000" dirty="0">
                <a:solidFill>
                  <a:schemeClr val="bg1"/>
                </a:solidFill>
                <a:latin typeface="+mn-lt"/>
              </a:rPr>
              <a:t>bizim ortak günahımız olacak… Haydi günah ortaklığımızın şerefine!</a:t>
            </a:r>
          </a:p>
          <a:p>
            <a:pPr marL="342900" indent="-342900">
              <a:buFontTx/>
              <a:buChar char="―"/>
            </a:pPr>
            <a:r>
              <a:rPr lang="tr-TR" sz="2000" dirty="0" smtClean="0">
                <a:solidFill>
                  <a:schemeClr val="bg1"/>
                </a:solidFill>
                <a:latin typeface="+mn-lt"/>
              </a:rPr>
              <a:t>Sen </a:t>
            </a:r>
            <a:r>
              <a:rPr lang="tr-TR" sz="2000" dirty="0">
                <a:solidFill>
                  <a:schemeClr val="bg1"/>
                </a:solidFill>
                <a:latin typeface="+mn-lt"/>
              </a:rPr>
              <a:t>de dâhil olmazsan tadımız tuzumuz kaçacak ama…</a:t>
            </a:r>
          </a:p>
          <a:p>
            <a:pPr marL="342900" indent="-342900">
              <a:buFontTx/>
              <a:buChar char="―"/>
            </a:pPr>
            <a:r>
              <a:rPr lang="tr-TR" sz="2000" dirty="0" smtClean="0">
                <a:solidFill>
                  <a:schemeClr val="bg1"/>
                </a:solidFill>
                <a:latin typeface="+mn-lt"/>
              </a:rPr>
              <a:t>Eğer </a:t>
            </a:r>
            <a:r>
              <a:rPr lang="tr-TR" sz="2000" dirty="0">
                <a:solidFill>
                  <a:schemeClr val="bg1"/>
                </a:solidFill>
                <a:latin typeface="+mn-lt"/>
              </a:rPr>
              <a:t>denemezsen bir daha yüzüne bakmam.</a:t>
            </a:r>
          </a:p>
          <a:p>
            <a:pPr marL="342900" indent="-342900">
              <a:buFontTx/>
              <a:buChar char="―"/>
            </a:pPr>
            <a:r>
              <a:rPr lang="tr-TR" sz="2000" dirty="0" smtClean="0">
                <a:solidFill>
                  <a:schemeClr val="bg1"/>
                </a:solidFill>
                <a:latin typeface="+mn-lt"/>
              </a:rPr>
              <a:t>Hadi </a:t>
            </a:r>
            <a:r>
              <a:rPr lang="tr-TR" sz="2000" dirty="0">
                <a:solidFill>
                  <a:schemeClr val="bg1"/>
                </a:solidFill>
                <a:latin typeface="+mn-lt"/>
              </a:rPr>
              <a:t>ama… Hatırım için bir kez dene… Beni kırma!</a:t>
            </a:r>
          </a:p>
          <a:p>
            <a:pPr marL="342900" indent="-342900">
              <a:buFontTx/>
              <a:buChar char="―"/>
            </a:pPr>
            <a:r>
              <a:rPr lang="tr-TR" sz="2000" dirty="0" smtClean="0">
                <a:solidFill>
                  <a:schemeClr val="bg1"/>
                </a:solidFill>
                <a:latin typeface="+mn-lt"/>
              </a:rPr>
              <a:t>Süt </a:t>
            </a:r>
            <a:r>
              <a:rPr lang="tr-TR" sz="2000" dirty="0">
                <a:solidFill>
                  <a:schemeClr val="bg1"/>
                </a:solidFill>
                <a:latin typeface="+mn-lt"/>
              </a:rPr>
              <a:t>çocuğu sen de! Anasının kuzusu…</a:t>
            </a:r>
          </a:p>
        </p:txBody>
      </p:sp>
      <p:sp>
        <p:nvSpPr>
          <p:cNvPr id="5" name="TextBox 6"/>
          <p:cNvSpPr txBox="1"/>
          <p:nvPr/>
        </p:nvSpPr>
        <p:spPr>
          <a:xfrm>
            <a:off x="288032" y="188640"/>
            <a:ext cx="8855968" cy="707886"/>
          </a:xfrm>
          <a:prstGeom prst="rect">
            <a:avLst/>
          </a:prstGeom>
          <a:noFill/>
        </p:spPr>
        <p:txBody>
          <a:bodyPr wrap="square" rtlCol="0">
            <a:spAutoFit/>
          </a:bodyPr>
          <a:lstStyle/>
          <a:p>
            <a:r>
              <a:rPr lang="en-US" sz="4000" dirty="0" err="1">
                <a:solidFill>
                  <a:srgbClr val="FF0000"/>
                </a:solidFill>
                <a:effectLst>
                  <a:outerShdw blurRad="38100" dist="38100" dir="2700000" algn="tl">
                    <a:srgbClr val="000000">
                      <a:alpha val="43137"/>
                    </a:srgbClr>
                  </a:outerShdw>
                </a:effectLst>
                <a:latin typeface="+mj-lt"/>
              </a:rPr>
              <a:t>Nasıl</a:t>
            </a:r>
            <a:r>
              <a:rPr lang="en-US" sz="4000" dirty="0">
                <a:solidFill>
                  <a:srgbClr val="FF0000"/>
                </a:solidFill>
                <a:effectLst>
                  <a:outerShdw blurRad="38100" dist="38100" dir="2700000" algn="tl">
                    <a:srgbClr val="000000">
                      <a:alpha val="43137"/>
                    </a:srgbClr>
                  </a:outerShdw>
                </a:effectLst>
                <a:latin typeface="+mj-lt"/>
              </a:rPr>
              <a:t> </a:t>
            </a:r>
            <a:r>
              <a:rPr lang="en-US" sz="4000" dirty="0" err="1">
                <a:solidFill>
                  <a:srgbClr val="FF0000"/>
                </a:solidFill>
                <a:effectLst>
                  <a:outerShdw blurRad="38100" dist="38100" dir="2700000" algn="tl">
                    <a:srgbClr val="000000">
                      <a:alpha val="43137"/>
                    </a:srgbClr>
                  </a:outerShdw>
                </a:effectLst>
                <a:latin typeface="+mj-lt"/>
              </a:rPr>
              <a:t>Kandırıyorlar</a:t>
            </a:r>
            <a:r>
              <a:rPr lang="en-US" sz="4000" dirty="0">
                <a:solidFill>
                  <a:srgbClr val="FF0000"/>
                </a:solidFill>
                <a:effectLst>
                  <a:outerShdw blurRad="38100" dist="38100" dir="2700000" algn="tl">
                    <a:srgbClr val="000000">
                      <a:alpha val="43137"/>
                    </a:srgbClr>
                  </a:outerShdw>
                </a:effectLst>
                <a:latin typeface="+mj-lt"/>
              </a:rPr>
              <a:t>?</a:t>
            </a:r>
          </a:p>
        </p:txBody>
      </p:sp>
    </p:spTree>
    <p:extLst>
      <p:ext uri="{BB962C8B-B14F-4D97-AF65-F5344CB8AC3E}">
        <p14:creationId xmlns:p14="http://schemas.microsoft.com/office/powerpoint/2010/main" val="356591291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5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750"/>
                                        <p:tgtEl>
                                          <p:spTgt spid="6">
                                            <p:txEl>
                                              <p:pRg st="0" end="0"/>
                                            </p:txEl>
                                          </p:spTgt>
                                        </p:tgtEl>
                                      </p:cBhvr>
                                    </p:animEffect>
                                  </p:childTnLst>
                                </p:cTn>
                              </p:par>
                            </p:childTnLst>
                          </p:cTn>
                        </p:par>
                        <p:par>
                          <p:cTn id="8" fill="hold">
                            <p:stCondLst>
                              <p:cond delay="1000"/>
                            </p:stCondLst>
                            <p:childTnLst>
                              <p:par>
                                <p:cTn id="9" presetID="22" presetClass="entr" presetSubtype="1" fill="hold" grpId="0" nodeType="afterEffect">
                                  <p:stCondLst>
                                    <p:cond delay="25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up)">
                                      <p:cBhvr>
                                        <p:cTn id="11" dur="750"/>
                                        <p:tgtEl>
                                          <p:spTgt spid="6">
                                            <p:txEl>
                                              <p:pRg st="1" end="1"/>
                                            </p:txEl>
                                          </p:spTgt>
                                        </p:tgtEl>
                                      </p:cBhvr>
                                    </p:animEffect>
                                  </p:childTnLst>
                                </p:cTn>
                              </p:par>
                            </p:childTnLst>
                          </p:cTn>
                        </p:par>
                        <p:par>
                          <p:cTn id="12" fill="hold">
                            <p:stCondLst>
                              <p:cond delay="2000"/>
                            </p:stCondLst>
                            <p:childTnLst>
                              <p:par>
                                <p:cTn id="13" presetID="22" presetClass="entr" presetSubtype="1" fill="hold" grpId="0" nodeType="afterEffect">
                                  <p:stCondLst>
                                    <p:cond delay="25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up)">
                                      <p:cBhvr>
                                        <p:cTn id="15" dur="750"/>
                                        <p:tgtEl>
                                          <p:spTgt spid="6">
                                            <p:txEl>
                                              <p:pRg st="2" end="2"/>
                                            </p:txEl>
                                          </p:spTgt>
                                        </p:tgtEl>
                                      </p:cBhvr>
                                    </p:animEffect>
                                  </p:childTnLst>
                                </p:cTn>
                              </p:par>
                            </p:childTnLst>
                          </p:cTn>
                        </p:par>
                        <p:par>
                          <p:cTn id="16" fill="hold">
                            <p:stCondLst>
                              <p:cond delay="3000"/>
                            </p:stCondLst>
                            <p:childTnLst>
                              <p:par>
                                <p:cTn id="17" presetID="22" presetClass="entr" presetSubtype="1" fill="hold" grpId="0" nodeType="afterEffect">
                                  <p:stCondLst>
                                    <p:cond delay="25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up)">
                                      <p:cBhvr>
                                        <p:cTn id="19" dur="750"/>
                                        <p:tgtEl>
                                          <p:spTgt spid="6">
                                            <p:txEl>
                                              <p:pRg st="3" end="3"/>
                                            </p:txEl>
                                          </p:spTgt>
                                        </p:tgtEl>
                                      </p:cBhvr>
                                    </p:animEffect>
                                  </p:childTnLst>
                                </p:cTn>
                              </p:par>
                            </p:childTnLst>
                          </p:cTn>
                        </p:par>
                        <p:par>
                          <p:cTn id="20" fill="hold">
                            <p:stCondLst>
                              <p:cond delay="4000"/>
                            </p:stCondLst>
                            <p:childTnLst>
                              <p:par>
                                <p:cTn id="21" presetID="22" presetClass="entr" presetSubtype="1" fill="hold" grpId="0" nodeType="afterEffect">
                                  <p:stCondLst>
                                    <p:cond delay="25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wipe(up)">
                                      <p:cBhvr>
                                        <p:cTn id="23" dur="750"/>
                                        <p:tgtEl>
                                          <p:spTgt spid="6">
                                            <p:txEl>
                                              <p:pRg st="4" end="4"/>
                                            </p:txEl>
                                          </p:spTgt>
                                        </p:tgtEl>
                                      </p:cBhvr>
                                    </p:animEffect>
                                  </p:childTnLst>
                                </p:cTn>
                              </p:par>
                            </p:childTnLst>
                          </p:cTn>
                        </p:par>
                        <p:par>
                          <p:cTn id="24" fill="hold">
                            <p:stCondLst>
                              <p:cond delay="5000"/>
                            </p:stCondLst>
                            <p:childTnLst>
                              <p:par>
                                <p:cTn id="25" presetID="22" presetClass="entr" presetSubtype="1" fill="hold" grpId="0" nodeType="afterEffect">
                                  <p:stCondLst>
                                    <p:cond delay="25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wipe(up)">
                                      <p:cBhvr>
                                        <p:cTn id="27" dur="750"/>
                                        <p:tgtEl>
                                          <p:spTgt spid="6">
                                            <p:txEl>
                                              <p:pRg st="5" end="5"/>
                                            </p:txEl>
                                          </p:spTgt>
                                        </p:tgtEl>
                                      </p:cBhvr>
                                    </p:animEffect>
                                  </p:childTnLst>
                                </p:cTn>
                              </p:par>
                            </p:childTnLst>
                          </p:cTn>
                        </p:par>
                        <p:par>
                          <p:cTn id="28" fill="hold">
                            <p:stCondLst>
                              <p:cond delay="6000"/>
                            </p:stCondLst>
                            <p:childTnLst>
                              <p:par>
                                <p:cTn id="29" presetID="22" presetClass="entr" presetSubtype="1" fill="hold" grpId="0" nodeType="afterEffect">
                                  <p:stCondLst>
                                    <p:cond delay="25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wipe(up)">
                                      <p:cBhvr>
                                        <p:cTn id="31" dur="750"/>
                                        <p:tgtEl>
                                          <p:spTgt spid="6">
                                            <p:txEl>
                                              <p:pRg st="6" end="6"/>
                                            </p:txEl>
                                          </p:spTgt>
                                        </p:tgtEl>
                                      </p:cBhvr>
                                    </p:animEffect>
                                  </p:childTnLst>
                                </p:cTn>
                              </p:par>
                            </p:childTnLst>
                          </p:cTn>
                        </p:par>
                        <p:par>
                          <p:cTn id="32" fill="hold">
                            <p:stCondLst>
                              <p:cond delay="7000"/>
                            </p:stCondLst>
                            <p:childTnLst>
                              <p:par>
                                <p:cTn id="33" presetID="22" presetClass="entr" presetSubtype="1" fill="hold" grpId="0" nodeType="afterEffect">
                                  <p:stCondLst>
                                    <p:cond delay="25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wipe(up)">
                                      <p:cBhvr>
                                        <p:cTn id="35" dur="750"/>
                                        <p:tgtEl>
                                          <p:spTgt spid="6">
                                            <p:txEl>
                                              <p:pRg st="7" end="7"/>
                                            </p:txEl>
                                          </p:spTgt>
                                        </p:tgtEl>
                                      </p:cBhvr>
                                    </p:animEffect>
                                  </p:childTnLst>
                                </p:cTn>
                              </p:par>
                            </p:childTnLst>
                          </p:cTn>
                        </p:par>
                        <p:par>
                          <p:cTn id="36" fill="hold">
                            <p:stCondLst>
                              <p:cond delay="8000"/>
                            </p:stCondLst>
                            <p:childTnLst>
                              <p:par>
                                <p:cTn id="37" presetID="22" presetClass="entr" presetSubtype="1" fill="hold" grpId="0" nodeType="afterEffect">
                                  <p:stCondLst>
                                    <p:cond delay="250"/>
                                  </p:stCondLst>
                                  <p:childTnLst>
                                    <p:set>
                                      <p:cBhvr>
                                        <p:cTn id="38" dur="1" fill="hold">
                                          <p:stCondLst>
                                            <p:cond delay="0"/>
                                          </p:stCondLst>
                                        </p:cTn>
                                        <p:tgtEl>
                                          <p:spTgt spid="6">
                                            <p:txEl>
                                              <p:pRg st="8" end="8"/>
                                            </p:txEl>
                                          </p:spTgt>
                                        </p:tgtEl>
                                        <p:attrNameLst>
                                          <p:attrName>style.visibility</p:attrName>
                                        </p:attrNameLst>
                                      </p:cBhvr>
                                      <p:to>
                                        <p:strVal val="visible"/>
                                      </p:to>
                                    </p:set>
                                    <p:animEffect transition="in" filter="wipe(up)">
                                      <p:cBhvr>
                                        <p:cTn id="39" dur="750"/>
                                        <p:tgtEl>
                                          <p:spTgt spid="6">
                                            <p:txEl>
                                              <p:pRg st="8" end="8"/>
                                            </p:txEl>
                                          </p:spTgt>
                                        </p:tgtEl>
                                      </p:cBhvr>
                                    </p:animEffect>
                                  </p:childTnLst>
                                </p:cTn>
                              </p:par>
                            </p:childTnLst>
                          </p:cTn>
                        </p:par>
                        <p:par>
                          <p:cTn id="40" fill="hold">
                            <p:stCondLst>
                              <p:cond delay="9000"/>
                            </p:stCondLst>
                            <p:childTnLst>
                              <p:par>
                                <p:cTn id="41" presetID="22" presetClass="entr" presetSubtype="1" fill="hold" grpId="0" nodeType="afterEffect">
                                  <p:stCondLst>
                                    <p:cond delay="250"/>
                                  </p:stCondLst>
                                  <p:childTnLst>
                                    <p:set>
                                      <p:cBhvr>
                                        <p:cTn id="42" dur="1" fill="hold">
                                          <p:stCondLst>
                                            <p:cond delay="0"/>
                                          </p:stCondLst>
                                        </p:cTn>
                                        <p:tgtEl>
                                          <p:spTgt spid="6">
                                            <p:txEl>
                                              <p:pRg st="9" end="9"/>
                                            </p:txEl>
                                          </p:spTgt>
                                        </p:tgtEl>
                                        <p:attrNameLst>
                                          <p:attrName>style.visibility</p:attrName>
                                        </p:attrNameLst>
                                      </p:cBhvr>
                                      <p:to>
                                        <p:strVal val="visible"/>
                                      </p:to>
                                    </p:set>
                                    <p:animEffect transition="in" filter="wipe(up)">
                                      <p:cBhvr>
                                        <p:cTn id="43" dur="750"/>
                                        <p:tgtEl>
                                          <p:spTgt spid="6">
                                            <p:txEl>
                                              <p:pRg st="9" end="9"/>
                                            </p:txEl>
                                          </p:spTgt>
                                        </p:tgtEl>
                                      </p:cBhvr>
                                    </p:animEffect>
                                  </p:childTnLst>
                                </p:cTn>
                              </p:par>
                            </p:childTnLst>
                          </p:cTn>
                        </p:par>
                        <p:par>
                          <p:cTn id="44" fill="hold">
                            <p:stCondLst>
                              <p:cond delay="10000"/>
                            </p:stCondLst>
                            <p:childTnLst>
                              <p:par>
                                <p:cTn id="45" presetID="22" presetClass="entr" presetSubtype="1" fill="hold" grpId="0" nodeType="afterEffect">
                                  <p:stCondLst>
                                    <p:cond delay="250"/>
                                  </p:stCondLst>
                                  <p:childTnLst>
                                    <p:set>
                                      <p:cBhvr>
                                        <p:cTn id="46" dur="1" fill="hold">
                                          <p:stCondLst>
                                            <p:cond delay="0"/>
                                          </p:stCondLst>
                                        </p:cTn>
                                        <p:tgtEl>
                                          <p:spTgt spid="6">
                                            <p:txEl>
                                              <p:pRg st="10" end="10"/>
                                            </p:txEl>
                                          </p:spTgt>
                                        </p:tgtEl>
                                        <p:attrNameLst>
                                          <p:attrName>style.visibility</p:attrName>
                                        </p:attrNameLst>
                                      </p:cBhvr>
                                      <p:to>
                                        <p:strVal val="visible"/>
                                      </p:to>
                                    </p:set>
                                    <p:animEffect transition="in" filter="wipe(up)">
                                      <p:cBhvr>
                                        <p:cTn id="47" dur="750"/>
                                        <p:tgtEl>
                                          <p:spTgt spid="6">
                                            <p:txEl>
                                              <p:pRg st="10" end="10"/>
                                            </p:txEl>
                                          </p:spTgt>
                                        </p:tgtEl>
                                      </p:cBhvr>
                                    </p:animEffect>
                                  </p:childTnLst>
                                </p:cTn>
                              </p:par>
                            </p:childTnLst>
                          </p:cTn>
                        </p:par>
                        <p:par>
                          <p:cTn id="48" fill="hold">
                            <p:stCondLst>
                              <p:cond delay="11000"/>
                            </p:stCondLst>
                            <p:childTnLst>
                              <p:par>
                                <p:cTn id="49" presetID="22" presetClass="entr" presetSubtype="1" fill="hold" grpId="0" nodeType="afterEffect">
                                  <p:stCondLst>
                                    <p:cond delay="250"/>
                                  </p:stCondLst>
                                  <p:childTnLst>
                                    <p:set>
                                      <p:cBhvr>
                                        <p:cTn id="50" dur="1" fill="hold">
                                          <p:stCondLst>
                                            <p:cond delay="0"/>
                                          </p:stCondLst>
                                        </p:cTn>
                                        <p:tgtEl>
                                          <p:spTgt spid="6">
                                            <p:txEl>
                                              <p:pRg st="11" end="11"/>
                                            </p:txEl>
                                          </p:spTgt>
                                        </p:tgtEl>
                                        <p:attrNameLst>
                                          <p:attrName>style.visibility</p:attrName>
                                        </p:attrNameLst>
                                      </p:cBhvr>
                                      <p:to>
                                        <p:strVal val="visible"/>
                                      </p:to>
                                    </p:set>
                                    <p:animEffect transition="in" filter="wipe(up)">
                                      <p:cBhvr>
                                        <p:cTn id="51" dur="750"/>
                                        <p:tgtEl>
                                          <p:spTgt spid="6">
                                            <p:txEl>
                                              <p:pRg st="11" end="11"/>
                                            </p:txEl>
                                          </p:spTgt>
                                        </p:tgtEl>
                                      </p:cBhvr>
                                    </p:animEffect>
                                  </p:childTnLst>
                                </p:cTn>
                              </p:par>
                            </p:childTnLst>
                          </p:cTn>
                        </p:par>
                        <p:par>
                          <p:cTn id="52" fill="hold">
                            <p:stCondLst>
                              <p:cond delay="12000"/>
                            </p:stCondLst>
                            <p:childTnLst>
                              <p:par>
                                <p:cTn id="53" presetID="22" presetClass="entr" presetSubtype="1" fill="hold" grpId="0" nodeType="afterEffect">
                                  <p:stCondLst>
                                    <p:cond delay="250"/>
                                  </p:stCondLst>
                                  <p:childTnLst>
                                    <p:set>
                                      <p:cBhvr>
                                        <p:cTn id="54" dur="1" fill="hold">
                                          <p:stCondLst>
                                            <p:cond delay="0"/>
                                          </p:stCondLst>
                                        </p:cTn>
                                        <p:tgtEl>
                                          <p:spTgt spid="6">
                                            <p:txEl>
                                              <p:pRg st="12" end="12"/>
                                            </p:txEl>
                                          </p:spTgt>
                                        </p:tgtEl>
                                        <p:attrNameLst>
                                          <p:attrName>style.visibility</p:attrName>
                                        </p:attrNameLst>
                                      </p:cBhvr>
                                      <p:to>
                                        <p:strVal val="visible"/>
                                      </p:to>
                                    </p:set>
                                    <p:animEffect transition="in" filter="wipe(up)">
                                      <p:cBhvr>
                                        <p:cTn id="55" dur="750"/>
                                        <p:tgtEl>
                                          <p:spTgt spid="6">
                                            <p:txEl>
                                              <p:pRg st="12" end="12"/>
                                            </p:txEl>
                                          </p:spTgt>
                                        </p:tgtEl>
                                      </p:cBhvr>
                                    </p:animEffect>
                                  </p:childTnLst>
                                </p:cTn>
                              </p:par>
                            </p:childTnLst>
                          </p:cTn>
                        </p:par>
                        <p:par>
                          <p:cTn id="56" fill="hold">
                            <p:stCondLst>
                              <p:cond delay="13000"/>
                            </p:stCondLst>
                            <p:childTnLst>
                              <p:par>
                                <p:cTn id="57" presetID="22" presetClass="entr" presetSubtype="1" fill="hold" grpId="0" nodeType="afterEffect">
                                  <p:stCondLst>
                                    <p:cond delay="250"/>
                                  </p:stCondLst>
                                  <p:childTnLst>
                                    <p:set>
                                      <p:cBhvr>
                                        <p:cTn id="58" dur="1" fill="hold">
                                          <p:stCondLst>
                                            <p:cond delay="0"/>
                                          </p:stCondLst>
                                        </p:cTn>
                                        <p:tgtEl>
                                          <p:spTgt spid="6">
                                            <p:txEl>
                                              <p:pRg st="13" end="13"/>
                                            </p:txEl>
                                          </p:spTgt>
                                        </p:tgtEl>
                                        <p:attrNameLst>
                                          <p:attrName>style.visibility</p:attrName>
                                        </p:attrNameLst>
                                      </p:cBhvr>
                                      <p:to>
                                        <p:strVal val="visible"/>
                                      </p:to>
                                    </p:set>
                                    <p:animEffect transition="in" filter="wipe(up)">
                                      <p:cBhvr>
                                        <p:cTn id="59" dur="750"/>
                                        <p:tgtEl>
                                          <p:spTgt spid="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2699792" y="836712"/>
            <a:ext cx="6336704" cy="5940088"/>
          </a:xfrm>
          <a:prstGeom prst="rect">
            <a:avLst/>
          </a:prstGeom>
          <a:noFill/>
        </p:spPr>
        <p:txBody>
          <a:bodyPr wrap="square" rtlCol="0">
            <a:spAutoFit/>
          </a:bodyPr>
          <a:lstStyle/>
          <a:p>
            <a:pPr marL="342900" indent="-342900">
              <a:buFontTx/>
              <a:buChar char="―"/>
            </a:pPr>
            <a:r>
              <a:rPr lang="tr-TR" sz="2000" dirty="0" smtClean="0">
                <a:latin typeface="+mn-lt"/>
              </a:rPr>
              <a:t>Onun </a:t>
            </a:r>
            <a:r>
              <a:rPr lang="tr-TR" sz="2000" dirty="0">
                <a:latin typeface="+mn-lt"/>
              </a:rPr>
              <a:t>tıbbi anlamda bir hasta olduğunu unutmayın.</a:t>
            </a:r>
          </a:p>
          <a:p>
            <a:pPr marL="342900" indent="-342900">
              <a:buFontTx/>
              <a:buChar char="―"/>
            </a:pPr>
            <a:r>
              <a:rPr lang="tr-TR" sz="2000" dirty="0">
                <a:latin typeface="+mn-lt"/>
              </a:rPr>
              <a:t>Onu suçlamaktan ve yargılamaktan kaçının.</a:t>
            </a:r>
          </a:p>
          <a:p>
            <a:pPr marL="342900" indent="-342900">
              <a:buFontTx/>
              <a:buChar char="―"/>
            </a:pPr>
            <a:r>
              <a:rPr lang="tr-TR" sz="2000" dirty="0">
                <a:latin typeface="+mn-lt"/>
              </a:rPr>
              <a:t>Ona ahlak dersi vermeye kalkışmayın.</a:t>
            </a:r>
          </a:p>
          <a:p>
            <a:pPr marL="342900" indent="-342900">
              <a:buFontTx/>
              <a:buChar char="―"/>
            </a:pPr>
            <a:r>
              <a:rPr lang="tr-TR" sz="2000" dirty="0">
                <a:latin typeface="+mn-lt"/>
              </a:rPr>
              <a:t>Onu tehdit etmeyin.</a:t>
            </a:r>
          </a:p>
          <a:p>
            <a:pPr marL="342900" indent="-342900">
              <a:buFontTx/>
              <a:buChar char="―"/>
            </a:pPr>
            <a:r>
              <a:rPr lang="tr-TR" sz="2000" dirty="0">
                <a:latin typeface="+mn-lt"/>
              </a:rPr>
              <a:t>Onun her söylediğine güvenmeyin.</a:t>
            </a:r>
          </a:p>
          <a:p>
            <a:pPr marL="342900" indent="-342900">
              <a:buFontTx/>
              <a:buChar char="―"/>
            </a:pPr>
            <a:r>
              <a:rPr lang="tr-TR" sz="2000" dirty="0">
                <a:latin typeface="+mn-lt"/>
              </a:rPr>
              <a:t>Ona karşı öfke vb. duygularınızı kontrol altında tutun.</a:t>
            </a:r>
          </a:p>
          <a:p>
            <a:pPr marL="342900" indent="-342900">
              <a:buFontTx/>
              <a:buChar char="―"/>
            </a:pPr>
            <a:r>
              <a:rPr lang="tr-TR" sz="2000" dirty="0">
                <a:latin typeface="+mn-lt"/>
              </a:rPr>
              <a:t>Ona zaman tanıyın.</a:t>
            </a:r>
          </a:p>
          <a:p>
            <a:pPr marL="342900" indent="-342900">
              <a:buFontTx/>
              <a:buChar char="―"/>
            </a:pPr>
            <a:r>
              <a:rPr lang="tr-TR" sz="2000" dirty="0">
                <a:latin typeface="+mn-lt"/>
              </a:rPr>
              <a:t>Onunla kurmaya çalıştığınız iletişimde size karşı direnç gösterebilir. Pes etmeyin.</a:t>
            </a:r>
          </a:p>
          <a:p>
            <a:pPr marL="342900" indent="-342900">
              <a:buFontTx/>
              <a:buChar char="―"/>
            </a:pPr>
            <a:r>
              <a:rPr lang="tr-TR" sz="2000" dirty="0">
                <a:latin typeface="+mn-lt"/>
              </a:rPr>
              <a:t>Ona sıcak bir ilgi gösterin ve onu doğru kişilere yönlendirin.</a:t>
            </a:r>
          </a:p>
          <a:p>
            <a:pPr marL="342900" indent="-342900">
              <a:buFontTx/>
              <a:buChar char="―"/>
            </a:pPr>
            <a:r>
              <a:rPr lang="tr-TR" sz="2000" dirty="0">
                <a:latin typeface="+mn-lt"/>
              </a:rPr>
              <a:t>Onu siz tedavi etmeye çalışmayın. Mutlaka bir uzmandan yardım almanız gerektiğini unutmayın.</a:t>
            </a:r>
          </a:p>
          <a:p>
            <a:pPr marL="342900" indent="-342900">
              <a:buFontTx/>
              <a:buChar char="―"/>
            </a:pPr>
            <a:r>
              <a:rPr lang="tr-TR" sz="2000" dirty="0">
                <a:latin typeface="+mn-lt"/>
              </a:rPr>
              <a:t>Onu güvenebileceği bir uzmanla görüşmeye teşvik edip cesaretlendirin.</a:t>
            </a:r>
          </a:p>
          <a:p>
            <a:pPr marL="342900" indent="-342900">
              <a:buFontTx/>
              <a:buChar char="―"/>
            </a:pPr>
            <a:r>
              <a:rPr lang="tr-TR" sz="2000" dirty="0">
                <a:latin typeface="+mn-lt"/>
              </a:rPr>
              <a:t>Ona ve çevrenize madde bağımlılığının tıbbi bir hastalık olduğunu anlatın ve bir uzmandan destek alınması gerektiğini vurgulayın.</a:t>
            </a:r>
          </a:p>
          <a:p>
            <a:pPr marL="342900" indent="-342900">
              <a:buFontTx/>
              <a:buChar char="―"/>
            </a:pPr>
            <a:r>
              <a:rPr lang="tr-TR" sz="2000" dirty="0">
                <a:latin typeface="+mn-lt"/>
              </a:rPr>
              <a:t>Süreç boyunca sakin ve sabırlı olmaya çalışın.</a:t>
            </a:r>
          </a:p>
        </p:txBody>
      </p:sp>
      <p:sp>
        <p:nvSpPr>
          <p:cNvPr id="5" name="TextBox 6"/>
          <p:cNvSpPr txBox="1"/>
          <p:nvPr/>
        </p:nvSpPr>
        <p:spPr>
          <a:xfrm>
            <a:off x="288032" y="188640"/>
            <a:ext cx="8855968" cy="707886"/>
          </a:xfrm>
          <a:prstGeom prst="rect">
            <a:avLst/>
          </a:prstGeom>
          <a:noFill/>
        </p:spPr>
        <p:txBody>
          <a:bodyPr wrap="square" rtlCol="0">
            <a:spAutoFit/>
          </a:bodyPr>
          <a:lstStyle/>
          <a:p>
            <a:r>
              <a:rPr lang="tr-TR" sz="4000" dirty="0">
                <a:solidFill>
                  <a:srgbClr val="FF0000"/>
                </a:solidFill>
                <a:effectLst>
                  <a:outerShdw blurRad="38100" dist="38100" dir="2700000" algn="tl">
                    <a:srgbClr val="000000">
                      <a:alpha val="43137"/>
                    </a:srgbClr>
                  </a:outerShdw>
                </a:effectLst>
                <a:latin typeface="+mj-lt"/>
              </a:rPr>
              <a:t>Bir Yakınınız Kullanıyorsa...</a:t>
            </a:r>
          </a:p>
        </p:txBody>
      </p:sp>
    </p:spTree>
    <p:extLst>
      <p:ext uri="{BB962C8B-B14F-4D97-AF65-F5344CB8AC3E}">
        <p14:creationId xmlns:p14="http://schemas.microsoft.com/office/powerpoint/2010/main" val="427451778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5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750"/>
                                        <p:tgtEl>
                                          <p:spTgt spid="6">
                                            <p:txEl>
                                              <p:pRg st="0" end="0"/>
                                            </p:txEl>
                                          </p:spTgt>
                                        </p:tgtEl>
                                      </p:cBhvr>
                                    </p:animEffect>
                                  </p:childTnLst>
                                </p:cTn>
                              </p:par>
                            </p:childTnLst>
                          </p:cTn>
                        </p:par>
                        <p:par>
                          <p:cTn id="8" fill="hold">
                            <p:stCondLst>
                              <p:cond delay="1000"/>
                            </p:stCondLst>
                            <p:childTnLst>
                              <p:par>
                                <p:cTn id="9" presetID="22" presetClass="entr" presetSubtype="1" fill="hold" grpId="0" nodeType="afterEffect">
                                  <p:stCondLst>
                                    <p:cond delay="25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up)">
                                      <p:cBhvr>
                                        <p:cTn id="11" dur="750"/>
                                        <p:tgtEl>
                                          <p:spTgt spid="6">
                                            <p:txEl>
                                              <p:pRg st="1" end="1"/>
                                            </p:txEl>
                                          </p:spTgt>
                                        </p:tgtEl>
                                      </p:cBhvr>
                                    </p:animEffect>
                                  </p:childTnLst>
                                </p:cTn>
                              </p:par>
                            </p:childTnLst>
                          </p:cTn>
                        </p:par>
                        <p:par>
                          <p:cTn id="12" fill="hold">
                            <p:stCondLst>
                              <p:cond delay="2000"/>
                            </p:stCondLst>
                            <p:childTnLst>
                              <p:par>
                                <p:cTn id="13" presetID="22" presetClass="entr" presetSubtype="1" fill="hold" grpId="0" nodeType="afterEffect">
                                  <p:stCondLst>
                                    <p:cond delay="25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up)">
                                      <p:cBhvr>
                                        <p:cTn id="15" dur="750"/>
                                        <p:tgtEl>
                                          <p:spTgt spid="6">
                                            <p:txEl>
                                              <p:pRg st="2" end="2"/>
                                            </p:txEl>
                                          </p:spTgt>
                                        </p:tgtEl>
                                      </p:cBhvr>
                                    </p:animEffect>
                                  </p:childTnLst>
                                </p:cTn>
                              </p:par>
                            </p:childTnLst>
                          </p:cTn>
                        </p:par>
                        <p:par>
                          <p:cTn id="16" fill="hold">
                            <p:stCondLst>
                              <p:cond delay="3000"/>
                            </p:stCondLst>
                            <p:childTnLst>
                              <p:par>
                                <p:cTn id="17" presetID="22" presetClass="entr" presetSubtype="1" fill="hold" grpId="0" nodeType="afterEffect">
                                  <p:stCondLst>
                                    <p:cond delay="25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up)">
                                      <p:cBhvr>
                                        <p:cTn id="19" dur="750"/>
                                        <p:tgtEl>
                                          <p:spTgt spid="6">
                                            <p:txEl>
                                              <p:pRg st="3" end="3"/>
                                            </p:txEl>
                                          </p:spTgt>
                                        </p:tgtEl>
                                      </p:cBhvr>
                                    </p:animEffect>
                                  </p:childTnLst>
                                </p:cTn>
                              </p:par>
                            </p:childTnLst>
                          </p:cTn>
                        </p:par>
                        <p:par>
                          <p:cTn id="20" fill="hold">
                            <p:stCondLst>
                              <p:cond delay="4000"/>
                            </p:stCondLst>
                            <p:childTnLst>
                              <p:par>
                                <p:cTn id="21" presetID="22" presetClass="entr" presetSubtype="1" fill="hold" grpId="0" nodeType="afterEffect">
                                  <p:stCondLst>
                                    <p:cond delay="25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wipe(up)">
                                      <p:cBhvr>
                                        <p:cTn id="23" dur="750"/>
                                        <p:tgtEl>
                                          <p:spTgt spid="6">
                                            <p:txEl>
                                              <p:pRg st="4" end="4"/>
                                            </p:txEl>
                                          </p:spTgt>
                                        </p:tgtEl>
                                      </p:cBhvr>
                                    </p:animEffect>
                                  </p:childTnLst>
                                </p:cTn>
                              </p:par>
                            </p:childTnLst>
                          </p:cTn>
                        </p:par>
                        <p:par>
                          <p:cTn id="24" fill="hold">
                            <p:stCondLst>
                              <p:cond delay="5000"/>
                            </p:stCondLst>
                            <p:childTnLst>
                              <p:par>
                                <p:cTn id="25" presetID="22" presetClass="entr" presetSubtype="1" fill="hold" grpId="0" nodeType="afterEffect">
                                  <p:stCondLst>
                                    <p:cond delay="25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wipe(up)">
                                      <p:cBhvr>
                                        <p:cTn id="27" dur="750"/>
                                        <p:tgtEl>
                                          <p:spTgt spid="6">
                                            <p:txEl>
                                              <p:pRg st="5" end="5"/>
                                            </p:txEl>
                                          </p:spTgt>
                                        </p:tgtEl>
                                      </p:cBhvr>
                                    </p:animEffect>
                                  </p:childTnLst>
                                </p:cTn>
                              </p:par>
                            </p:childTnLst>
                          </p:cTn>
                        </p:par>
                        <p:par>
                          <p:cTn id="28" fill="hold">
                            <p:stCondLst>
                              <p:cond delay="6000"/>
                            </p:stCondLst>
                            <p:childTnLst>
                              <p:par>
                                <p:cTn id="29" presetID="22" presetClass="entr" presetSubtype="1" fill="hold" grpId="0" nodeType="afterEffect">
                                  <p:stCondLst>
                                    <p:cond delay="25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wipe(up)">
                                      <p:cBhvr>
                                        <p:cTn id="31" dur="750"/>
                                        <p:tgtEl>
                                          <p:spTgt spid="6">
                                            <p:txEl>
                                              <p:pRg st="6" end="6"/>
                                            </p:txEl>
                                          </p:spTgt>
                                        </p:tgtEl>
                                      </p:cBhvr>
                                    </p:animEffect>
                                  </p:childTnLst>
                                </p:cTn>
                              </p:par>
                            </p:childTnLst>
                          </p:cTn>
                        </p:par>
                        <p:par>
                          <p:cTn id="32" fill="hold">
                            <p:stCondLst>
                              <p:cond delay="7000"/>
                            </p:stCondLst>
                            <p:childTnLst>
                              <p:par>
                                <p:cTn id="33" presetID="22" presetClass="entr" presetSubtype="1" fill="hold" grpId="0" nodeType="afterEffect">
                                  <p:stCondLst>
                                    <p:cond delay="25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wipe(up)">
                                      <p:cBhvr>
                                        <p:cTn id="35" dur="750"/>
                                        <p:tgtEl>
                                          <p:spTgt spid="6">
                                            <p:txEl>
                                              <p:pRg st="7" end="7"/>
                                            </p:txEl>
                                          </p:spTgt>
                                        </p:tgtEl>
                                      </p:cBhvr>
                                    </p:animEffect>
                                  </p:childTnLst>
                                </p:cTn>
                              </p:par>
                            </p:childTnLst>
                          </p:cTn>
                        </p:par>
                        <p:par>
                          <p:cTn id="36" fill="hold">
                            <p:stCondLst>
                              <p:cond delay="8000"/>
                            </p:stCondLst>
                            <p:childTnLst>
                              <p:par>
                                <p:cTn id="37" presetID="22" presetClass="entr" presetSubtype="1" fill="hold" grpId="0" nodeType="afterEffect">
                                  <p:stCondLst>
                                    <p:cond delay="250"/>
                                  </p:stCondLst>
                                  <p:childTnLst>
                                    <p:set>
                                      <p:cBhvr>
                                        <p:cTn id="38" dur="1" fill="hold">
                                          <p:stCondLst>
                                            <p:cond delay="0"/>
                                          </p:stCondLst>
                                        </p:cTn>
                                        <p:tgtEl>
                                          <p:spTgt spid="6">
                                            <p:txEl>
                                              <p:pRg st="8" end="8"/>
                                            </p:txEl>
                                          </p:spTgt>
                                        </p:tgtEl>
                                        <p:attrNameLst>
                                          <p:attrName>style.visibility</p:attrName>
                                        </p:attrNameLst>
                                      </p:cBhvr>
                                      <p:to>
                                        <p:strVal val="visible"/>
                                      </p:to>
                                    </p:set>
                                    <p:animEffect transition="in" filter="wipe(up)">
                                      <p:cBhvr>
                                        <p:cTn id="39" dur="750"/>
                                        <p:tgtEl>
                                          <p:spTgt spid="6">
                                            <p:txEl>
                                              <p:pRg st="8" end="8"/>
                                            </p:txEl>
                                          </p:spTgt>
                                        </p:tgtEl>
                                      </p:cBhvr>
                                    </p:animEffect>
                                  </p:childTnLst>
                                </p:cTn>
                              </p:par>
                            </p:childTnLst>
                          </p:cTn>
                        </p:par>
                        <p:par>
                          <p:cTn id="40" fill="hold">
                            <p:stCondLst>
                              <p:cond delay="9000"/>
                            </p:stCondLst>
                            <p:childTnLst>
                              <p:par>
                                <p:cTn id="41" presetID="22" presetClass="entr" presetSubtype="1" fill="hold" grpId="0" nodeType="afterEffect">
                                  <p:stCondLst>
                                    <p:cond delay="250"/>
                                  </p:stCondLst>
                                  <p:childTnLst>
                                    <p:set>
                                      <p:cBhvr>
                                        <p:cTn id="42" dur="1" fill="hold">
                                          <p:stCondLst>
                                            <p:cond delay="0"/>
                                          </p:stCondLst>
                                        </p:cTn>
                                        <p:tgtEl>
                                          <p:spTgt spid="6">
                                            <p:txEl>
                                              <p:pRg st="9" end="9"/>
                                            </p:txEl>
                                          </p:spTgt>
                                        </p:tgtEl>
                                        <p:attrNameLst>
                                          <p:attrName>style.visibility</p:attrName>
                                        </p:attrNameLst>
                                      </p:cBhvr>
                                      <p:to>
                                        <p:strVal val="visible"/>
                                      </p:to>
                                    </p:set>
                                    <p:animEffect transition="in" filter="wipe(up)">
                                      <p:cBhvr>
                                        <p:cTn id="43" dur="750"/>
                                        <p:tgtEl>
                                          <p:spTgt spid="6">
                                            <p:txEl>
                                              <p:pRg st="9" end="9"/>
                                            </p:txEl>
                                          </p:spTgt>
                                        </p:tgtEl>
                                      </p:cBhvr>
                                    </p:animEffect>
                                  </p:childTnLst>
                                </p:cTn>
                              </p:par>
                            </p:childTnLst>
                          </p:cTn>
                        </p:par>
                        <p:par>
                          <p:cTn id="44" fill="hold">
                            <p:stCondLst>
                              <p:cond delay="10000"/>
                            </p:stCondLst>
                            <p:childTnLst>
                              <p:par>
                                <p:cTn id="45" presetID="22" presetClass="entr" presetSubtype="1" fill="hold" grpId="0" nodeType="afterEffect">
                                  <p:stCondLst>
                                    <p:cond delay="250"/>
                                  </p:stCondLst>
                                  <p:childTnLst>
                                    <p:set>
                                      <p:cBhvr>
                                        <p:cTn id="46" dur="1" fill="hold">
                                          <p:stCondLst>
                                            <p:cond delay="0"/>
                                          </p:stCondLst>
                                        </p:cTn>
                                        <p:tgtEl>
                                          <p:spTgt spid="6">
                                            <p:txEl>
                                              <p:pRg st="10" end="10"/>
                                            </p:txEl>
                                          </p:spTgt>
                                        </p:tgtEl>
                                        <p:attrNameLst>
                                          <p:attrName>style.visibility</p:attrName>
                                        </p:attrNameLst>
                                      </p:cBhvr>
                                      <p:to>
                                        <p:strVal val="visible"/>
                                      </p:to>
                                    </p:set>
                                    <p:animEffect transition="in" filter="wipe(up)">
                                      <p:cBhvr>
                                        <p:cTn id="47" dur="750"/>
                                        <p:tgtEl>
                                          <p:spTgt spid="6">
                                            <p:txEl>
                                              <p:pRg st="10" end="10"/>
                                            </p:txEl>
                                          </p:spTgt>
                                        </p:tgtEl>
                                      </p:cBhvr>
                                    </p:animEffect>
                                  </p:childTnLst>
                                </p:cTn>
                              </p:par>
                            </p:childTnLst>
                          </p:cTn>
                        </p:par>
                        <p:par>
                          <p:cTn id="48" fill="hold">
                            <p:stCondLst>
                              <p:cond delay="11000"/>
                            </p:stCondLst>
                            <p:childTnLst>
                              <p:par>
                                <p:cTn id="49" presetID="22" presetClass="entr" presetSubtype="1" fill="hold" grpId="0" nodeType="afterEffect">
                                  <p:stCondLst>
                                    <p:cond delay="250"/>
                                  </p:stCondLst>
                                  <p:childTnLst>
                                    <p:set>
                                      <p:cBhvr>
                                        <p:cTn id="50" dur="1" fill="hold">
                                          <p:stCondLst>
                                            <p:cond delay="0"/>
                                          </p:stCondLst>
                                        </p:cTn>
                                        <p:tgtEl>
                                          <p:spTgt spid="6">
                                            <p:txEl>
                                              <p:pRg st="11" end="11"/>
                                            </p:txEl>
                                          </p:spTgt>
                                        </p:tgtEl>
                                        <p:attrNameLst>
                                          <p:attrName>style.visibility</p:attrName>
                                        </p:attrNameLst>
                                      </p:cBhvr>
                                      <p:to>
                                        <p:strVal val="visible"/>
                                      </p:to>
                                    </p:set>
                                    <p:animEffect transition="in" filter="wipe(up)">
                                      <p:cBhvr>
                                        <p:cTn id="51" dur="750"/>
                                        <p:tgtEl>
                                          <p:spTgt spid="6">
                                            <p:txEl>
                                              <p:pRg st="11" end="11"/>
                                            </p:txEl>
                                          </p:spTgt>
                                        </p:tgtEl>
                                      </p:cBhvr>
                                    </p:animEffect>
                                  </p:childTnLst>
                                </p:cTn>
                              </p:par>
                            </p:childTnLst>
                          </p:cTn>
                        </p:par>
                        <p:par>
                          <p:cTn id="52" fill="hold">
                            <p:stCondLst>
                              <p:cond delay="12000"/>
                            </p:stCondLst>
                            <p:childTnLst>
                              <p:par>
                                <p:cTn id="53" presetID="22" presetClass="entr" presetSubtype="1" fill="hold" grpId="0" nodeType="afterEffect">
                                  <p:stCondLst>
                                    <p:cond delay="250"/>
                                  </p:stCondLst>
                                  <p:childTnLst>
                                    <p:set>
                                      <p:cBhvr>
                                        <p:cTn id="54" dur="1" fill="hold">
                                          <p:stCondLst>
                                            <p:cond delay="0"/>
                                          </p:stCondLst>
                                        </p:cTn>
                                        <p:tgtEl>
                                          <p:spTgt spid="6">
                                            <p:txEl>
                                              <p:pRg st="12" end="12"/>
                                            </p:txEl>
                                          </p:spTgt>
                                        </p:tgtEl>
                                        <p:attrNameLst>
                                          <p:attrName>style.visibility</p:attrName>
                                        </p:attrNameLst>
                                      </p:cBhvr>
                                      <p:to>
                                        <p:strVal val="visible"/>
                                      </p:to>
                                    </p:set>
                                    <p:animEffect transition="in" filter="wipe(up)">
                                      <p:cBhvr>
                                        <p:cTn id="55" dur="75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707886"/>
          </a:xfrm>
          <a:prstGeom prst="rect">
            <a:avLst/>
          </a:prstGeom>
          <a:noFill/>
        </p:spPr>
        <p:txBody>
          <a:bodyPr wrap="square" rtlCol="0">
            <a:spAutoFit/>
          </a:bodyPr>
          <a:lstStyle/>
          <a:p>
            <a:r>
              <a:rPr lang="en-US" sz="4000" dirty="0" err="1">
                <a:solidFill>
                  <a:srgbClr val="FF0000"/>
                </a:solidFill>
                <a:effectLst>
                  <a:outerShdw blurRad="38100" dist="38100" dir="2700000" algn="tl">
                    <a:srgbClr val="000000">
                      <a:alpha val="43137"/>
                    </a:srgbClr>
                  </a:outerShdw>
                </a:effectLst>
                <a:latin typeface="+mj-lt"/>
              </a:rPr>
              <a:t>Ağa</a:t>
            </a:r>
            <a:r>
              <a:rPr lang="en-US" sz="4000" dirty="0">
                <a:solidFill>
                  <a:srgbClr val="FF0000"/>
                </a:solidFill>
                <a:effectLst>
                  <a:outerShdw blurRad="38100" dist="38100" dir="2700000" algn="tl">
                    <a:srgbClr val="000000">
                      <a:alpha val="43137"/>
                    </a:srgbClr>
                  </a:outerShdw>
                </a:effectLst>
                <a:latin typeface="+mj-lt"/>
              </a:rPr>
              <a:t> </a:t>
            </a:r>
            <a:r>
              <a:rPr lang="en-US" sz="4000" dirty="0" err="1">
                <a:solidFill>
                  <a:srgbClr val="FF0000"/>
                </a:solidFill>
                <a:effectLst>
                  <a:outerShdw blurRad="38100" dist="38100" dir="2700000" algn="tl">
                    <a:srgbClr val="000000">
                      <a:alpha val="43137"/>
                    </a:srgbClr>
                  </a:outerShdw>
                </a:effectLst>
                <a:latin typeface="+mj-lt"/>
              </a:rPr>
              <a:t>Düşmemek</a:t>
            </a:r>
            <a:r>
              <a:rPr lang="en-US" sz="4000" dirty="0">
                <a:solidFill>
                  <a:srgbClr val="FF0000"/>
                </a:solidFill>
                <a:effectLst>
                  <a:outerShdw blurRad="38100" dist="38100" dir="2700000" algn="tl">
                    <a:srgbClr val="000000">
                      <a:alpha val="43137"/>
                    </a:srgbClr>
                  </a:outerShdw>
                </a:effectLst>
                <a:latin typeface="+mj-lt"/>
              </a:rPr>
              <a:t> </a:t>
            </a:r>
            <a:r>
              <a:rPr lang="en-US" sz="4000" dirty="0" err="1">
                <a:solidFill>
                  <a:srgbClr val="FF0000"/>
                </a:solidFill>
                <a:effectLst>
                  <a:outerShdw blurRad="38100" dist="38100" dir="2700000" algn="tl">
                    <a:srgbClr val="000000">
                      <a:alpha val="43137"/>
                    </a:srgbClr>
                  </a:outerShdw>
                </a:effectLst>
                <a:latin typeface="+mj-lt"/>
              </a:rPr>
              <a:t>İçin</a:t>
            </a:r>
            <a:r>
              <a:rPr lang="en-US" sz="4000" dirty="0">
                <a:solidFill>
                  <a:srgbClr val="FF0000"/>
                </a:solidFill>
                <a:effectLst>
                  <a:outerShdw blurRad="38100" dist="38100" dir="2700000" algn="tl">
                    <a:srgbClr val="000000">
                      <a:alpha val="43137"/>
                    </a:srgbClr>
                  </a:outerShdw>
                </a:effectLst>
                <a:latin typeface="+mj-lt"/>
              </a:rPr>
              <a:t>…</a:t>
            </a:r>
          </a:p>
        </p:txBody>
      </p:sp>
      <p:sp>
        <p:nvSpPr>
          <p:cNvPr id="6" name="TextBox 5"/>
          <p:cNvSpPr txBox="1"/>
          <p:nvPr/>
        </p:nvSpPr>
        <p:spPr>
          <a:xfrm>
            <a:off x="251520" y="1325086"/>
            <a:ext cx="5256584" cy="3108543"/>
          </a:xfrm>
          <a:prstGeom prst="rect">
            <a:avLst/>
          </a:prstGeom>
          <a:noFill/>
        </p:spPr>
        <p:txBody>
          <a:bodyPr wrap="square" rtlCol="0">
            <a:spAutoFit/>
          </a:bodyPr>
          <a:lstStyle/>
          <a:p>
            <a:r>
              <a:rPr lang="tr-TR" sz="2800" dirty="0" smtClean="0">
                <a:latin typeface="+mn-lt"/>
              </a:rPr>
              <a:t>	Bağımlılık </a:t>
            </a:r>
            <a:r>
              <a:rPr lang="tr-TR" sz="2800" dirty="0">
                <a:latin typeface="+mn-lt"/>
              </a:rPr>
              <a:t>yapıcı bir maddeyi kullanmaya davet eden bir kişiye karşı hangi söz, tutum ve </a:t>
            </a:r>
            <a:r>
              <a:rPr lang="tr-TR" sz="2800" dirty="0" smtClean="0">
                <a:latin typeface="+mn-lt"/>
              </a:rPr>
              <a:t>davranışları benimseyebilirsiniz</a:t>
            </a:r>
            <a:r>
              <a:rPr lang="tr-TR" sz="2800" dirty="0">
                <a:latin typeface="+mn-lt"/>
              </a:rPr>
              <a:t>? Riskli durumların dışında kalmak ve riskli durumdan kurtulmak için neler yapabilirsiniz?</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032" y="1196752"/>
            <a:ext cx="952500" cy="542925"/>
          </a:xfrm>
          <a:prstGeom prst="rect">
            <a:avLst/>
          </a:prstGeom>
        </p:spPr>
      </p:pic>
    </p:spTree>
    <p:extLst>
      <p:ext uri="{BB962C8B-B14F-4D97-AF65-F5344CB8AC3E}">
        <p14:creationId xmlns:p14="http://schemas.microsoft.com/office/powerpoint/2010/main" val="237295724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319475" y="1290240"/>
            <a:ext cx="8573005" cy="4154984"/>
          </a:xfrm>
          <a:prstGeom prst="rect">
            <a:avLst/>
          </a:prstGeom>
          <a:noFill/>
        </p:spPr>
        <p:txBody>
          <a:bodyPr wrap="square" rtlCol="0">
            <a:spAutoFit/>
          </a:bodyPr>
          <a:lstStyle/>
          <a:p>
            <a:r>
              <a:rPr lang="en-US" sz="4400" dirty="0" err="1">
                <a:solidFill>
                  <a:schemeClr val="bg1"/>
                </a:solidFill>
                <a:latin typeface="+mn-lt"/>
              </a:rPr>
              <a:t>Vücudun</a:t>
            </a:r>
            <a:r>
              <a:rPr lang="en-US" sz="4400" dirty="0">
                <a:solidFill>
                  <a:schemeClr val="bg1"/>
                </a:solidFill>
                <a:latin typeface="+mn-lt"/>
              </a:rPr>
              <a:t> </a:t>
            </a:r>
            <a:r>
              <a:rPr lang="en-US" sz="4400" dirty="0" err="1">
                <a:solidFill>
                  <a:schemeClr val="bg1"/>
                </a:solidFill>
                <a:latin typeface="+mn-lt"/>
              </a:rPr>
              <a:t>bir</a:t>
            </a:r>
            <a:r>
              <a:rPr lang="en-US" sz="4400" dirty="0">
                <a:solidFill>
                  <a:schemeClr val="bg1"/>
                </a:solidFill>
                <a:latin typeface="+mn-lt"/>
              </a:rPr>
              <a:t> </a:t>
            </a:r>
            <a:r>
              <a:rPr lang="en-US" sz="4400" dirty="0" err="1">
                <a:solidFill>
                  <a:schemeClr val="bg1"/>
                </a:solidFill>
                <a:latin typeface="+mn-lt"/>
              </a:rPr>
              <a:t>ya</a:t>
            </a:r>
            <a:r>
              <a:rPr lang="en-US" sz="4400" dirty="0">
                <a:solidFill>
                  <a:schemeClr val="bg1"/>
                </a:solidFill>
                <a:latin typeface="+mn-lt"/>
              </a:rPr>
              <a:t> da </a:t>
            </a:r>
            <a:r>
              <a:rPr lang="en-US" sz="4400" dirty="0" err="1">
                <a:solidFill>
                  <a:schemeClr val="bg1"/>
                </a:solidFill>
                <a:latin typeface="+mn-lt"/>
              </a:rPr>
              <a:t>birden</a:t>
            </a:r>
            <a:r>
              <a:rPr lang="en-US" sz="4400" dirty="0">
                <a:solidFill>
                  <a:schemeClr val="bg1"/>
                </a:solidFill>
                <a:latin typeface="+mn-lt"/>
              </a:rPr>
              <a:t> </a:t>
            </a:r>
            <a:r>
              <a:rPr lang="en-US" sz="4400" dirty="0" err="1">
                <a:solidFill>
                  <a:schemeClr val="bg1"/>
                </a:solidFill>
                <a:latin typeface="+mn-lt"/>
              </a:rPr>
              <a:t>çok</a:t>
            </a:r>
            <a:r>
              <a:rPr lang="en-US" sz="4400" dirty="0">
                <a:solidFill>
                  <a:schemeClr val="bg1"/>
                </a:solidFill>
                <a:latin typeface="+mn-lt"/>
              </a:rPr>
              <a:t> </a:t>
            </a:r>
            <a:r>
              <a:rPr lang="en-US" sz="4400" dirty="0" err="1">
                <a:solidFill>
                  <a:schemeClr val="bg1"/>
                </a:solidFill>
                <a:latin typeface="+mn-lt"/>
              </a:rPr>
              <a:t>işlevini</a:t>
            </a:r>
            <a:r>
              <a:rPr lang="en-US" sz="4400" dirty="0">
                <a:solidFill>
                  <a:schemeClr val="bg1"/>
                </a:solidFill>
                <a:latin typeface="+mn-lt"/>
              </a:rPr>
              <a:t> </a:t>
            </a:r>
            <a:r>
              <a:rPr lang="en-US" sz="4400" dirty="0" err="1">
                <a:solidFill>
                  <a:schemeClr val="bg1"/>
                </a:solidFill>
                <a:latin typeface="+mn-lt"/>
              </a:rPr>
              <a:t>olumsuz</a:t>
            </a:r>
            <a:r>
              <a:rPr lang="en-US" sz="4400" dirty="0">
                <a:solidFill>
                  <a:schemeClr val="bg1"/>
                </a:solidFill>
                <a:latin typeface="+mn-lt"/>
              </a:rPr>
              <a:t> </a:t>
            </a:r>
            <a:r>
              <a:rPr lang="en-US" sz="4400" dirty="0" err="1">
                <a:solidFill>
                  <a:schemeClr val="bg1"/>
                </a:solidFill>
                <a:latin typeface="+mn-lt"/>
              </a:rPr>
              <a:t>yönde</a:t>
            </a:r>
            <a:r>
              <a:rPr lang="en-US" sz="4400" dirty="0">
                <a:solidFill>
                  <a:schemeClr val="bg1"/>
                </a:solidFill>
                <a:latin typeface="+mn-lt"/>
              </a:rPr>
              <a:t> </a:t>
            </a:r>
            <a:r>
              <a:rPr lang="en-US" sz="4400" dirty="0" err="1">
                <a:solidFill>
                  <a:schemeClr val="bg1"/>
                </a:solidFill>
                <a:latin typeface="+mn-lt"/>
              </a:rPr>
              <a:t>etkileyerek</a:t>
            </a:r>
            <a:r>
              <a:rPr lang="en-US" sz="4400" dirty="0">
                <a:solidFill>
                  <a:schemeClr val="bg1"/>
                </a:solidFill>
                <a:latin typeface="+mn-lt"/>
              </a:rPr>
              <a:t> hem </a:t>
            </a:r>
            <a:r>
              <a:rPr lang="en-US" sz="4400" dirty="0" err="1">
                <a:solidFill>
                  <a:schemeClr val="bg1"/>
                </a:solidFill>
                <a:latin typeface="+mn-lt"/>
              </a:rPr>
              <a:t>bireyde</a:t>
            </a:r>
            <a:r>
              <a:rPr lang="en-US" sz="4400" dirty="0">
                <a:solidFill>
                  <a:schemeClr val="bg1"/>
                </a:solidFill>
                <a:latin typeface="+mn-lt"/>
              </a:rPr>
              <a:t> </a:t>
            </a:r>
            <a:r>
              <a:rPr lang="en-US" sz="4400" dirty="0" err="1">
                <a:solidFill>
                  <a:schemeClr val="bg1"/>
                </a:solidFill>
                <a:latin typeface="+mn-lt"/>
              </a:rPr>
              <a:t>fizyolojik</a:t>
            </a:r>
            <a:r>
              <a:rPr lang="en-US" sz="4400" dirty="0">
                <a:solidFill>
                  <a:schemeClr val="bg1"/>
                </a:solidFill>
                <a:latin typeface="+mn-lt"/>
              </a:rPr>
              <a:t> </a:t>
            </a:r>
            <a:r>
              <a:rPr lang="en-US" sz="4400" dirty="0" err="1">
                <a:solidFill>
                  <a:schemeClr val="bg1"/>
                </a:solidFill>
                <a:latin typeface="+mn-lt"/>
              </a:rPr>
              <a:t>ve</a:t>
            </a:r>
            <a:r>
              <a:rPr lang="en-US" sz="4400" dirty="0">
                <a:solidFill>
                  <a:schemeClr val="bg1"/>
                </a:solidFill>
                <a:latin typeface="+mn-lt"/>
              </a:rPr>
              <a:t> </a:t>
            </a:r>
            <a:r>
              <a:rPr lang="en-US" sz="4400" dirty="0" err="1">
                <a:solidFill>
                  <a:schemeClr val="bg1"/>
                </a:solidFill>
                <a:latin typeface="+mn-lt"/>
              </a:rPr>
              <a:t>psikolojik</a:t>
            </a:r>
            <a:r>
              <a:rPr lang="en-US" sz="4400" dirty="0">
                <a:solidFill>
                  <a:schemeClr val="bg1"/>
                </a:solidFill>
                <a:latin typeface="+mn-lt"/>
              </a:rPr>
              <a:t> </a:t>
            </a:r>
            <a:r>
              <a:rPr lang="en-US" sz="4400" dirty="0" err="1">
                <a:solidFill>
                  <a:schemeClr val="bg1"/>
                </a:solidFill>
                <a:latin typeface="+mn-lt"/>
              </a:rPr>
              <a:t>önemli</a:t>
            </a:r>
            <a:r>
              <a:rPr lang="en-US" sz="4400" dirty="0">
                <a:solidFill>
                  <a:schemeClr val="bg1"/>
                </a:solidFill>
                <a:latin typeface="+mn-lt"/>
              </a:rPr>
              <a:t> </a:t>
            </a:r>
            <a:r>
              <a:rPr lang="en-US" sz="4400" dirty="0" err="1">
                <a:solidFill>
                  <a:schemeClr val="bg1"/>
                </a:solidFill>
                <a:latin typeface="+mn-lt"/>
              </a:rPr>
              <a:t>sorunlara</a:t>
            </a:r>
            <a:r>
              <a:rPr lang="en-US" sz="4400" dirty="0">
                <a:solidFill>
                  <a:schemeClr val="bg1"/>
                </a:solidFill>
                <a:latin typeface="+mn-lt"/>
              </a:rPr>
              <a:t> hem de </a:t>
            </a:r>
            <a:r>
              <a:rPr lang="en-US" sz="4400" dirty="0" err="1">
                <a:solidFill>
                  <a:schemeClr val="bg1"/>
                </a:solidFill>
                <a:latin typeface="+mn-lt"/>
              </a:rPr>
              <a:t>toplumsal</a:t>
            </a:r>
            <a:r>
              <a:rPr lang="en-US" sz="4400" dirty="0">
                <a:solidFill>
                  <a:schemeClr val="bg1"/>
                </a:solidFill>
                <a:latin typeface="+mn-lt"/>
              </a:rPr>
              <a:t> </a:t>
            </a:r>
            <a:r>
              <a:rPr lang="en-US" sz="4400" dirty="0" err="1">
                <a:solidFill>
                  <a:schemeClr val="bg1"/>
                </a:solidFill>
                <a:latin typeface="+mn-lt"/>
              </a:rPr>
              <a:t>problemlere</a:t>
            </a:r>
            <a:r>
              <a:rPr lang="en-US" sz="4400" dirty="0">
                <a:solidFill>
                  <a:schemeClr val="bg1"/>
                </a:solidFill>
                <a:latin typeface="+mn-lt"/>
              </a:rPr>
              <a:t> </a:t>
            </a:r>
            <a:r>
              <a:rPr lang="en-US" sz="4400" dirty="0" err="1">
                <a:solidFill>
                  <a:schemeClr val="bg1"/>
                </a:solidFill>
                <a:latin typeface="+mn-lt"/>
              </a:rPr>
              <a:t>sebep</a:t>
            </a:r>
            <a:r>
              <a:rPr lang="en-US" sz="4400" dirty="0">
                <a:solidFill>
                  <a:schemeClr val="bg1"/>
                </a:solidFill>
                <a:latin typeface="+mn-lt"/>
              </a:rPr>
              <a:t> </a:t>
            </a:r>
            <a:r>
              <a:rPr lang="en-US" sz="4400" dirty="0" err="1">
                <a:solidFill>
                  <a:schemeClr val="bg1"/>
                </a:solidFill>
                <a:latin typeface="+mn-lt"/>
              </a:rPr>
              <a:t>olan</a:t>
            </a:r>
            <a:r>
              <a:rPr lang="en-US" sz="4400" dirty="0">
                <a:solidFill>
                  <a:schemeClr val="bg1"/>
                </a:solidFill>
                <a:latin typeface="+mn-lt"/>
              </a:rPr>
              <a:t> </a:t>
            </a:r>
            <a:r>
              <a:rPr lang="tr-TR" sz="4400" dirty="0" smtClean="0">
                <a:solidFill>
                  <a:schemeClr val="bg1"/>
                </a:solidFill>
                <a:latin typeface="+mn-lt"/>
              </a:rPr>
              <a:t/>
            </a:r>
            <a:br>
              <a:rPr lang="tr-TR" sz="4400" dirty="0" smtClean="0">
                <a:solidFill>
                  <a:schemeClr val="bg1"/>
                </a:solidFill>
                <a:latin typeface="+mn-lt"/>
              </a:rPr>
            </a:br>
            <a:r>
              <a:rPr lang="tr-TR" sz="4400" dirty="0" smtClean="0">
                <a:solidFill>
                  <a:schemeClr val="bg1"/>
                </a:solidFill>
                <a:latin typeface="+mn-lt"/>
              </a:rPr>
              <a:t>	</a:t>
            </a:r>
            <a:r>
              <a:rPr lang="en-US" sz="4400" dirty="0" err="1" smtClean="0">
                <a:solidFill>
                  <a:srgbClr val="FF0000"/>
                </a:solidFill>
                <a:latin typeface="+mn-lt"/>
              </a:rPr>
              <a:t>madde</a:t>
            </a:r>
            <a:r>
              <a:rPr lang="en-US" sz="4400" dirty="0" smtClean="0">
                <a:solidFill>
                  <a:srgbClr val="FF0000"/>
                </a:solidFill>
                <a:latin typeface="+mn-lt"/>
              </a:rPr>
              <a:t> </a:t>
            </a:r>
            <a:r>
              <a:rPr lang="en-US" sz="4400" dirty="0" err="1">
                <a:solidFill>
                  <a:srgbClr val="FF0000"/>
                </a:solidFill>
                <a:latin typeface="+mn-lt"/>
              </a:rPr>
              <a:t>bağımlılığı</a:t>
            </a:r>
            <a:r>
              <a:rPr lang="en-US" sz="4400" dirty="0">
                <a:solidFill>
                  <a:srgbClr val="FF0000"/>
                </a:solidFill>
                <a:latin typeface="+mn-lt"/>
              </a:rPr>
              <a:t> </a:t>
            </a:r>
            <a:r>
              <a:rPr lang="en-US" sz="4400" dirty="0" err="1">
                <a:solidFill>
                  <a:srgbClr val="FF0000"/>
                </a:solidFill>
                <a:latin typeface="+mn-lt"/>
              </a:rPr>
              <a:t>nedir</a:t>
            </a:r>
            <a:r>
              <a:rPr lang="en-US" sz="4400" dirty="0" smtClean="0">
                <a:solidFill>
                  <a:srgbClr val="FF0000"/>
                </a:solidFill>
                <a:latin typeface="+mn-lt"/>
              </a:rPr>
              <a:t>?</a:t>
            </a:r>
            <a:endParaRPr lang="en-US" sz="4400" dirty="0">
              <a:solidFill>
                <a:srgbClr val="FF0000"/>
              </a:solidFill>
              <a:latin typeface="+mn-lt"/>
            </a:endParaRPr>
          </a:p>
        </p:txBody>
      </p:sp>
      <p:pic>
        <p:nvPicPr>
          <p:cNvPr id="4"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073" y="4851500"/>
            <a:ext cx="952500" cy="542925"/>
          </a:xfrm>
          <a:prstGeom prst="rect">
            <a:avLst/>
          </a:prstGeom>
        </p:spPr>
      </p:pic>
    </p:spTree>
    <p:extLst>
      <p:ext uri="{BB962C8B-B14F-4D97-AF65-F5344CB8AC3E}">
        <p14:creationId xmlns:p14="http://schemas.microsoft.com/office/powerpoint/2010/main" val="184805746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100"/>
                                  </p:iterate>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15601"/>
                            </p:stCondLst>
                            <p:childTnLst>
                              <p:par>
                                <p:cTn id="8" presetID="10"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1938992"/>
          </a:xfrm>
          <a:prstGeom prst="rect">
            <a:avLst/>
          </a:prstGeom>
          <a:noFill/>
        </p:spPr>
        <p:txBody>
          <a:bodyPr wrap="square" rtlCol="0">
            <a:spAutoFit/>
          </a:bodyPr>
          <a:lstStyle/>
          <a:p>
            <a:r>
              <a:rPr lang="en-US" sz="4000" dirty="0" err="1" smtClean="0">
                <a:solidFill>
                  <a:srgbClr val="FF0000"/>
                </a:solidFill>
                <a:effectLst>
                  <a:outerShdw blurRad="38100" dist="38100" dir="2700000" algn="tl">
                    <a:srgbClr val="000000">
                      <a:alpha val="43137"/>
                    </a:srgbClr>
                  </a:outerShdw>
                </a:effectLst>
                <a:latin typeface="+mj-lt"/>
              </a:rPr>
              <a:t>Ağa</a:t>
            </a:r>
            <a:r>
              <a:rPr lang="en-US" sz="4000" dirty="0" smtClean="0">
                <a:solidFill>
                  <a:srgbClr val="FF0000"/>
                </a:solidFill>
                <a:effectLst>
                  <a:outerShdw blurRad="38100" dist="38100" dir="2700000" algn="tl">
                    <a:srgbClr val="000000">
                      <a:alpha val="43137"/>
                    </a:srgbClr>
                  </a:outerShdw>
                </a:effectLst>
                <a:latin typeface="+mj-lt"/>
              </a:rPr>
              <a:t> </a:t>
            </a:r>
            <a:r>
              <a:rPr lang="en-US" sz="4000" dirty="0" err="1" smtClean="0">
                <a:solidFill>
                  <a:srgbClr val="FF0000"/>
                </a:solidFill>
                <a:effectLst>
                  <a:outerShdw blurRad="38100" dist="38100" dir="2700000" algn="tl">
                    <a:srgbClr val="000000">
                      <a:alpha val="43137"/>
                    </a:srgbClr>
                  </a:outerShdw>
                </a:effectLst>
                <a:latin typeface="+mj-lt"/>
              </a:rPr>
              <a:t>Düşmemek</a:t>
            </a:r>
            <a:r>
              <a:rPr lang="en-US" sz="4000" dirty="0" smtClean="0">
                <a:solidFill>
                  <a:srgbClr val="FF0000"/>
                </a:solidFill>
                <a:effectLst>
                  <a:outerShdw blurRad="38100" dist="38100" dir="2700000" algn="tl">
                    <a:srgbClr val="000000">
                      <a:alpha val="43137"/>
                    </a:srgbClr>
                  </a:outerShdw>
                </a:effectLst>
                <a:latin typeface="+mj-lt"/>
              </a:rPr>
              <a:t> </a:t>
            </a:r>
            <a:r>
              <a:rPr lang="en-US" sz="4000" dirty="0" err="1" smtClean="0">
                <a:solidFill>
                  <a:srgbClr val="FF0000"/>
                </a:solidFill>
                <a:effectLst>
                  <a:outerShdw blurRad="38100" dist="38100" dir="2700000" algn="tl">
                    <a:srgbClr val="000000">
                      <a:alpha val="43137"/>
                    </a:srgbClr>
                  </a:outerShdw>
                </a:effectLst>
                <a:latin typeface="+mj-lt"/>
              </a:rPr>
              <a:t>İçin</a:t>
            </a:r>
            <a:r>
              <a:rPr lang="en-US" sz="4000" dirty="0" smtClean="0">
                <a:solidFill>
                  <a:srgbClr val="FF0000"/>
                </a:solidFill>
                <a:effectLst>
                  <a:outerShdw blurRad="38100" dist="38100" dir="2700000" algn="tl">
                    <a:srgbClr val="000000">
                      <a:alpha val="43137"/>
                    </a:srgbClr>
                  </a:outerShdw>
                </a:effectLst>
                <a:latin typeface="+mj-lt"/>
              </a:rPr>
              <a:t>…</a:t>
            </a:r>
            <a:r>
              <a:rPr lang="tr-TR" sz="4000" dirty="0">
                <a:solidFill>
                  <a:srgbClr val="FF0000"/>
                </a:solidFill>
                <a:effectLst>
                  <a:outerShdw blurRad="38100" dist="38100" dir="2700000" algn="tl">
                    <a:srgbClr val="000000">
                      <a:alpha val="43137"/>
                    </a:srgbClr>
                  </a:outerShdw>
                </a:effectLst>
                <a:latin typeface="+mj-lt"/>
              </a:rPr>
              <a:t/>
            </a:r>
            <a:br>
              <a:rPr lang="tr-TR" sz="4000" dirty="0">
                <a:solidFill>
                  <a:srgbClr val="FF0000"/>
                </a:solidFill>
                <a:effectLst>
                  <a:outerShdw blurRad="38100" dist="38100" dir="2700000" algn="tl">
                    <a:srgbClr val="000000">
                      <a:alpha val="43137"/>
                    </a:srgbClr>
                  </a:outerShdw>
                </a:effectLst>
                <a:latin typeface="+mj-lt"/>
              </a:rPr>
            </a:br>
            <a:r>
              <a:rPr lang="tr-TR" sz="4000" dirty="0">
                <a:solidFill>
                  <a:srgbClr val="FF0000"/>
                </a:solidFill>
                <a:effectLst>
                  <a:outerShdw blurRad="38100" dist="38100" dir="2700000" algn="tl">
                    <a:srgbClr val="000000">
                      <a:alpha val="43137"/>
                    </a:srgbClr>
                  </a:outerShdw>
                </a:effectLst>
                <a:latin typeface="+mj-lt"/>
              </a:rPr>
              <a:t>Ortamı Terk </a:t>
            </a:r>
            <a:endParaRPr lang="tr-TR" sz="4000" dirty="0" smtClean="0">
              <a:solidFill>
                <a:srgbClr val="FF0000"/>
              </a:solidFill>
              <a:effectLst>
                <a:outerShdw blurRad="38100" dist="38100" dir="2700000" algn="tl">
                  <a:srgbClr val="000000">
                    <a:alpha val="43137"/>
                  </a:srgbClr>
                </a:outerShdw>
              </a:effectLst>
              <a:latin typeface="+mj-lt"/>
            </a:endParaRPr>
          </a:p>
          <a:p>
            <a:r>
              <a:rPr lang="tr-TR" sz="4000" dirty="0" smtClean="0">
                <a:solidFill>
                  <a:srgbClr val="FF0000"/>
                </a:solidFill>
                <a:effectLst>
                  <a:outerShdw blurRad="38100" dist="38100" dir="2700000" algn="tl">
                    <a:srgbClr val="000000">
                      <a:alpha val="43137"/>
                    </a:srgbClr>
                  </a:outerShdw>
                </a:effectLst>
                <a:latin typeface="+mj-lt"/>
              </a:rPr>
              <a:t>Edebilirsiniz</a:t>
            </a:r>
            <a:endParaRPr lang="en-US" sz="4000" dirty="0">
              <a:solidFill>
                <a:srgbClr val="FF0000"/>
              </a:solidFill>
              <a:effectLst>
                <a:outerShdw blurRad="38100" dist="38100" dir="2700000" algn="tl">
                  <a:srgbClr val="000000">
                    <a:alpha val="43137"/>
                  </a:srgbClr>
                </a:outerShdw>
              </a:effectLst>
              <a:latin typeface="+mj-lt"/>
            </a:endParaRPr>
          </a:p>
        </p:txBody>
      </p:sp>
      <p:sp>
        <p:nvSpPr>
          <p:cNvPr id="6" name="TextBox 5"/>
          <p:cNvSpPr txBox="1"/>
          <p:nvPr/>
        </p:nvSpPr>
        <p:spPr>
          <a:xfrm>
            <a:off x="251520" y="2337842"/>
            <a:ext cx="3888432" cy="3539430"/>
          </a:xfrm>
          <a:prstGeom prst="rect">
            <a:avLst/>
          </a:prstGeom>
          <a:noFill/>
        </p:spPr>
        <p:txBody>
          <a:bodyPr wrap="square" rtlCol="0">
            <a:spAutoFit/>
          </a:bodyPr>
          <a:lstStyle/>
          <a:p>
            <a:r>
              <a:rPr lang="tr-TR" sz="2800" dirty="0">
                <a:latin typeface="+mn-lt"/>
              </a:rPr>
              <a:t>Bulunduğunuz ortamda, bağımlılık yapıcı herhangi bir maddeyi denemenizle ilgili bir teklifte bulunulursa kısa ve net bir ifadeyle “Hayır!” deyip ardından ortamı terk edebilirsiniz.</a:t>
            </a:r>
          </a:p>
        </p:txBody>
      </p:sp>
    </p:spTree>
    <p:extLst>
      <p:ext uri="{BB962C8B-B14F-4D97-AF65-F5344CB8AC3E}">
        <p14:creationId xmlns:p14="http://schemas.microsoft.com/office/powerpoint/2010/main" val="50233415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1323439"/>
          </a:xfrm>
          <a:prstGeom prst="rect">
            <a:avLst/>
          </a:prstGeom>
          <a:noFill/>
        </p:spPr>
        <p:txBody>
          <a:bodyPr wrap="square" rtlCol="0">
            <a:spAutoFit/>
          </a:bodyPr>
          <a:lstStyle/>
          <a:p>
            <a:r>
              <a:rPr lang="en-US" sz="4000" dirty="0" err="1" smtClean="0">
                <a:solidFill>
                  <a:srgbClr val="FF0000"/>
                </a:solidFill>
                <a:effectLst>
                  <a:outerShdw blurRad="38100" dist="38100" dir="2700000" algn="tl">
                    <a:srgbClr val="000000">
                      <a:alpha val="43137"/>
                    </a:srgbClr>
                  </a:outerShdw>
                </a:effectLst>
                <a:latin typeface="+mj-lt"/>
              </a:rPr>
              <a:t>Ağa</a:t>
            </a:r>
            <a:r>
              <a:rPr lang="en-US" sz="4000" dirty="0" smtClean="0">
                <a:solidFill>
                  <a:srgbClr val="FF0000"/>
                </a:solidFill>
                <a:effectLst>
                  <a:outerShdw blurRad="38100" dist="38100" dir="2700000" algn="tl">
                    <a:srgbClr val="000000">
                      <a:alpha val="43137"/>
                    </a:srgbClr>
                  </a:outerShdw>
                </a:effectLst>
                <a:latin typeface="+mj-lt"/>
              </a:rPr>
              <a:t> </a:t>
            </a:r>
            <a:r>
              <a:rPr lang="en-US" sz="4000" dirty="0" err="1" smtClean="0">
                <a:solidFill>
                  <a:srgbClr val="FF0000"/>
                </a:solidFill>
                <a:effectLst>
                  <a:outerShdw blurRad="38100" dist="38100" dir="2700000" algn="tl">
                    <a:srgbClr val="000000">
                      <a:alpha val="43137"/>
                    </a:srgbClr>
                  </a:outerShdw>
                </a:effectLst>
                <a:latin typeface="+mj-lt"/>
              </a:rPr>
              <a:t>Düşmemek</a:t>
            </a:r>
            <a:r>
              <a:rPr lang="en-US" sz="4000" dirty="0" smtClean="0">
                <a:solidFill>
                  <a:srgbClr val="FF0000"/>
                </a:solidFill>
                <a:effectLst>
                  <a:outerShdw blurRad="38100" dist="38100" dir="2700000" algn="tl">
                    <a:srgbClr val="000000">
                      <a:alpha val="43137"/>
                    </a:srgbClr>
                  </a:outerShdw>
                </a:effectLst>
                <a:latin typeface="+mj-lt"/>
              </a:rPr>
              <a:t> </a:t>
            </a:r>
            <a:r>
              <a:rPr lang="en-US" sz="4000" dirty="0" err="1" smtClean="0">
                <a:solidFill>
                  <a:srgbClr val="FF0000"/>
                </a:solidFill>
                <a:effectLst>
                  <a:outerShdw blurRad="38100" dist="38100" dir="2700000" algn="tl">
                    <a:srgbClr val="000000">
                      <a:alpha val="43137"/>
                    </a:srgbClr>
                  </a:outerShdw>
                </a:effectLst>
                <a:latin typeface="+mj-lt"/>
              </a:rPr>
              <a:t>İçin</a:t>
            </a:r>
            <a:r>
              <a:rPr lang="en-US" sz="4000" dirty="0" smtClean="0">
                <a:solidFill>
                  <a:srgbClr val="FF0000"/>
                </a:solidFill>
                <a:effectLst>
                  <a:outerShdw blurRad="38100" dist="38100" dir="2700000" algn="tl">
                    <a:srgbClr val="000000">
                      <a:alpha val="43137"/>
                    </a:srgbClr>
                  </a:outerShdw>
                </a:effectLst>
                <a:latin typeface="+mj-lt"/>
              </a:rPr>
              <a:t>…</a:t>
            </a:r>
            <a:r>
              <a:rPr lang="tr-TR" sz="4000" dirty="0">
                <a:solidFill>
                  <a:srgbClr val="FF0000"/>
                </a:solidFill>
                <a:effectLst>
                  <a:outerShdw blurRad="38100" dist="38100" dir="2700000" algn="tl">
                    <a:srgbClr val="000000">
                      <a:alpha val="43137"/>
                    </a:srgbClr>
                  </a:outerShdw>
                </a:effectLst>
                <a:latin typeface="+mj-lt"/>
              </a:rPr>
              <a:t/>
            </a:r>
            <a:br>
              <a:rPr lang="tr-TR" sz="4000" dirty="0">
                <a:solidFill>
                  <a:srgbClr val="FF0000"/>
                </a:solidFill>
                <a:effectLst>
                  <a:outerShdw blurRad="38100" dist="38100" dir="2700000" algn="tl">
                    <a:srgbClr val="000000">
                      <a:alpha val="43137"/>
                    </a:srgbClr>
                  </a:outerShdw>
                </a:effectLst>
                <a:latin typeface="+mj-lt"/>
              </a:rPr>
            </a:br>
            <a:r>
              <a:rPr lang="tr-TR" sz="4000" dirty="0">
                <a:solidFill>
                  <a:srgbClr val="FF0000"/>
                </a:solidFill>
                <a:effectLst>
                  <a:outerShdw blurRad="38100" dist="38100" dir="2700000" algn="tl">
                    <a:srgbClr val="000000">
                      <a:alpha val="43137"/>
                    </a:srgbClr>
                  </a:outerShdw>
                </a:effectLst>
                <a:latin typeface="+mj-lt"/>
              </a:rPr>
              <a:t>Uzak Kalabilirsiniz</a:t>
            </a:r>
            <a:endParaRPr lang="en-US" sz="4000" dirty="0">
              <a:solidFill>
                <a:srgbClr val="FF0000"/>
              </a:solidFill>
              <a:effectLst>
                <a:outerShdw blurRad="38100" dist="38100" dir="2700000" algn="tl">
                  <a:srgbClr val="000000">
                    <a:alpha val="43137"/>
                  </a:srgbClr>
                </a:outerShdw>
              </a:effectLst>
              <a:latin typeface="+mj-lt"/>
            </a:endParaRPr>
          </a:p>
        </p:txBody>
      </p:sp>
      <p:sp>
        <p:nvSpPr>
          <p:cNvPr id="6" name="TextBox 5"/>
          <p:cNvSpPr txBox="1"/>
          <p:nvPr/>
        </p:nvSpPr>
        <p:spPr>
          <a:xfrm>
            <a:off x="1871700" y="3415099"/>
            <a:ext cx="5688632" cy="2246769"/>
          </a:xfrm>
          <a:prstGeom prst="rect">
            <a:avLst/>
          </a:pr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tr-TR" sz="2800" dirty="0">
                <a:latin typeface="+mn-lt"/>
              </a:rPr>
              <a:t>Bağımlılık yapıcı bir maddenin kullanılma olasılığı olan ortamlardan uzak kalarak kendinizi madde kullanım ve bağımlılık riskinin dışında tutabilirsiniz.</a:t>
            </a:r>
          </a:p>
        </p:txBody>
      </p:sp>
    </p:spTree>
    <p:extLst>
      <p:ext uri="{BB962C8B-B14F-4D97-AF65-F5344CB8AC3E}">
        <p14:creationId xmlns:p14="http://schemas.microsoft.com/office/powerpoint/2010/main" val="123887955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up)">
                                      <p:cBhvr>
                                        <p:cTn id="7" dur="500"/>
                                        <p:tgtEl>
                                          <p:spTgt spid="6">
                                            <p:bg/>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up)">
                                      <p:cBhvr>
                                        <p:cTn id="1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188640"/>
            <a:ext cx="7668344" cy="1323439"/>
          </a:xfrm>
          <a:prstGeom prst="rect">
            <a:avLst/>
          </a:prstGeom>
          <a:noFill/>
        </p:spPr>
        <p:txBody>
          <a:bodyPr wrap="square" rtlCol="0">
            <a:spAutoFit/>
          </a:bodyPr>
          <a:lstStyle/>
          <a:p>
            <a:r>
              <a:rPr lang="en-US" sz="4000" dirty="0" err="1" smtClean="0">
                <a:solidFill>
                  <a:srgbClr val="FF0000"/>
                </a:solidFill>
                <a:effectLst>
                  <a:outerShdw blurRad="38100" dist="38100" dir="2700000" algn="tl">
                    <a:srgbClr val="000000">
                      <a:alpha val="43137"/>
                    </a:srgbClr>
                  </a:outerShdw>
                </a:effectLst>
                <a:latin typeface="+mj-lt"/>
              </a:rPr>
              <a:t>Ağa</a:t>
            </a:r>
            <a:r>
              <a:rPr lang="en-US" sz="4000" dirty="0" smtClean="0">
                <a:solidFill>
                  <a:srgbClr val="FF0000"/>
                </a:solidFill>
                <a:effectLst>
                  <a:outerShdw blurRad="38100" dist="38100" dir="2700000" algn="tl">
                    <a:srgbClr val="000000">
                      <a:alpha val="43137"/>
                    </a:srgbClr>
                  </a:outerShdw>
                </a:effectLst>
                <a:latin typeface="+mj-lt"/>
              </a:rPr>
              <a:t> </a:t>
            </a:r>
            <a:r>
              <a:rPr lang="en-US" sz="4000" dirty="0" err="1" smtClean="0">
                <a:solidFill>
                  <a:srgbClr val="FF0000"/>
                </a:solidFill>
                <a:effectLst>
                  <a:outerShdw blurRad="38100" dist="38100" dir="2700000" algn="tl">
                    <a:srgbClr val="000000">
                      <a:alpha val="43137"/>
                    </a:srgbClr>
                  </a:outerShdw>
                </a:effectLst>
                <a:latin typeface="+mj-lt"/>
              </a:rPr>
              <a:t>Düşmemek</a:t>
            </a:r>
            <a:r>
              <a:rPr lang="en-US" sz="4000" dirty="0" smtClean="0">
                <a:solidFill>
                  <a:srgbClr val="FF0000"/>
                </a:solidFill>
                <a:effectLst>
                  <a:outerShdw blurRad="38100" dist="38100" dir="2700000" algn="tl">
                    <a:srgbClr val="000000">
                      <a:alpha val="43137"/>
                    </a:srgbClr>
                  </a:outerShdw>
                </a:effectLst>
                <a:latin typeface="+mj-lt"/>
              </a:rPr>
              <a:t> </a:t>
            </a:r>
            <a:r>
              <a:rPr lang="en-US" sz="4000" dirty="0" err="1" smtClean="0">
                <a:solidFill>
                  <a:srgbClr val="FF0000"/>
                </a:solidFill>
                <a:effectLst>
                  <a:outerShdw blurRad="38100" dist="38100" dir="2700000" algn="tl">
                    <a:srgbClr val="000000">
                      <a:alpha val="43137"/>
                    </a:srgbClr>
                  </a:outerShdw>
                </a:effectLst>
                <a:latin typeface="+mj-lt"/>
              </a:rPr>
              <a:t>İçin</a:t>
            </a:r>
            <a:r>
              <a:rPr lang="en-US" sz="4000" dirty="0" smtClean="0">
                <a:solidFill>
                  <a:srgbClr val="FF0000"/>
                </a:solidFill>
                <a:effectLst>
                  <a:outerShdw blurRad="38100" dist="38100" dir="2700000" algn="tl">
                    <a:srgbClr val="000000">
                      <a:alpha val="43137"/>
                    </a:srgbClr>
                  </a:outerShdw>
                </a:effectLst>
                <a:latin typeface="+mj-lt"/>
              </a:rPr>
              <a:t>…</a:t>
            </a:r>
            <a:r>
              <a:rPr lang="tr-TR" sz="4000" dirty="0">
                <a:solidFill>
                  <a:srgbClr val="FF0000"/>
                </a:solidFill>
                <a:effectLst>
                  <a:outerShdw blurRad="38100" dist="38100" dir="2700000" algn="tl">
                    <a:srgbClr val="000000">
                      <a:alpha val="43137"/>
                    </a:srgbClr>
                  </a:outerShdw>
                </a:effectLst>
                <a:latin typeface="+mj-lt"/>
              </a:rPr>
              <a:t/>
            </a:r>
            <a:br>
              <a:rPr lang="tr-TR" sz="4000" dirty="0">
                <a:solidFill>
                  <a:srgbClr val="FF0000"/>
                </a:solidFill>
                <a:effectLst>
                  <a:outerShdw blurRad="38100" dist="38100" dir="2700000" algn="tl">
                    <a:srgbClr val="000000">
                      <a:alpha val="43137"/>
                    </a:srgbClr>
                  </a:outerShdw>
                </a:effectLst>
                <a:latin typeface="+mj-lt"/>
              </a:rPr>
            </a:br>
            <a:r>
              <a:rPr lang="tr-TR" sz="4000" dirty="0">
                <a:solidFill>
                  <a:srgbClr val="FF0000"/>
                </a:solidFill>
                <a:effectLst>
                  <a:outerShdw blurRad="38100" dist="38100" dir="2700000" algn="tl">
                    <a:srgbClr val="000000">
                      <a:alpha val="43137"/>
                    </a:srgbClr>
                  </a:outerShdw>
                </a:effectLst>
                <a:latin typeface="+mj-lt"/>
              </a:rPr>
              <a:t>Uygun Kişilerle Beraber </a:t>
            </a:r>
            <a:r>
              <a:rPr lang="tr-TR" sz="4000" dirty="0" smtClean="0">
                <a:solidFill>
                  <a:srgbClr val="FF0000"/>
                </a:solidFill>
                <a:effectLst>
                  <a:outerShdw blurRad="38100" dist="38100" dir="2700000" algn="tl">
                    <a:srgbClr val="000000">
                      <a:alpha val="43137"/>
                    </a:srgbClr>
                  </a:outerShdw>
                </a:effectLst>
                <a:latin typeface="+mj-lt"/>
              </a:rPr>
              <a:t>Olabilirsiniz</a:t>
            </a:r>
            <a:endParaRPr lang="tr-TR" sz="4000" dirty="0">
              <a:solidFill>
                <a:srgbClr val="FF0000"/>
              </a:solidFill>
              <a:effectLst>
                <a:outerShdw blurRad="38100" dist="38100" dir="2700000" algn="tl">
                  <a:srgbClr val="000000">
                    <a:alpha val="43137"/>
                  </a:srgbClr>
                </a:outerShdw>
              </a:effectLst>
              <a:latin typeface="+mj-lt"/>
            </a:endParaRPr>
          </a:p>
        </p:txBody>
      </p:sp>
      <p:sp>
        <p:nvSpPr>
          <p:cNvPr id="6" name="TextBox 5"/>
          <p:cNvSpPr txBox="1"/>
          <p:nvPr/>
        </p:nvSpPr>
        <p:spPr>
          <a:xfrm>
            <a:off x="395536" y="2564904"/>
            <a:ext cx="3960440" cy="3108543"/>
          </a:xfrm>
          <a:prstGeom prst="rect">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tr-TR" sz="2800" dirty="0">
                <a:latin typeface="+mn-lt"/>
              </a:rPr>
              <a:t>Riskli yer ya da ortamlarda bulunmak zorunda kaldığınızda olumlu alışkanlıklara sahip arkadaşlarınızla birlikte olarak ortamın riskinden korunabilirsiniz.</a:t>
            </a:r>
          </a:p>
        </p:txBody>
      </p:sp>
    </p:spTree>
    <p:extLst>
      <p:ext uri="{BB962C8B-B14F-4D97-AF65-F5344CB8AC3E}">
        <p14:creationId xmlns:p14="http://schemas.microsoft.com/office/powerpoint/2010/main" val="277732714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up)">
                                      <p:cBhvr>
                                        <p:cTn id="7" dur="500"/>
                                        <p:tgtEl>
                                          <p:spTgt spid="6">
                                            <p:bg/>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up)">
                                      <p:cBhvr>
                                        <p:cTn id="1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7" name="TextBox 6"/>
          <p:cNvSpPr txBox="1"/>
          <p:nvPr/>
        </p:nvSpPr>
        <p:spPr>
          <a:xfrm>
            <a:off x="288032" y="188640"/>
            <a:ext cx="8855968" cy="1323439"/>
          </a:xfrm>
          <a:prstGeom prst="rect">
            <a:avLst/>
          </a:prstGeom>
          <a:noFill/>
        </p:spPr>
        <p:txBody>
          <a:bodyPr wrap="square" rtlCol="0">
            <a:spAutoFit/>
          </a:bodyPr>
          <a:lstStyle/>
          <a:p>
            <a:r>
              <a:rPr lang="en-US" sz="4000" dirty="0" err="1" smtClean="0">
                <a:solidFill>
                  <a:schemeClr val="bg1"/>
                </a:solidFill>
                <a:latin typeface="+mj-lt"/>
              </a:rPr>
              <a:t>Ağa</a:t>
            </a:r>
            <a:r>
              <a:rPr lang="en-US" sz="4000" dirty="0" smtClean="0">
                <a:solidFill>
                  <a:schemeClr val="bg1"/>
                </a:solidFill>
                <a:latin typeface="+mj-lt"/>
              </a:rPr>
              <a:t> </a:t>
            </a:r>
            <a:r>
              <a:rPr lang="en-US" sz="4000" dirty="0" err="1" smtClean="0">
                <a:solidFill>
                  <a:schemeClr val="bg1"/>
                </a:solidFill>
                <a:latin typeface="+mj-lt"/>
              </a:rPr>
              <a:t>Düşmemek</a:t>
            </a:r>
            <a:r>
              <a:rPr lang="en-US" sz="4000" dirty="0" smtClean="0">
                <a:solidFill>
                  <a:schemeClr val="bg1"/>
                </a:solidFill>
                <a:latin typeface="+mj-lt"/>
              </a:rPr>
              <a:t> </a:t>
            </a:r>
            <a:r>
              <a:rPr lang="en-US" sz="4000" dirty="0" err="1" smtClean="0">
                <a:solidFill>
                  <a:schemeClr val="bg1"/>
                </a:solidFill>
                <a:latin typeface="+mj-lt"/>
              </a:rPr>
              <a:t>İçin</a:t>
            </a:r>
            <a:r>
              <a:rPr lang="en-US" sz="4000" dirty="0" smtClean="0">
                <a:solidFill>
                  <a:schemeClr val="bg1"/>
                </a:solidFill>
                <a:latin typeface="+mj-lt"/>
              </a:rPr>
              <a:t>…</a:t>
            </a:r>
            <a:r>
              <a:rPr lang="tr-TR" sz="4000" dirty="0">
                <a:solidFill>
                  <a:schemeClr val="bg1"/>
                </a:solidFill>
                <a:latin typeface="+mj-lt"/>
              </a:rPr>
              <a:t/>
            </a:r>
            <a:br>
              <a:rPr lang="tr-TR" sz="4000" dirty="0">
                <a:solidFill>
                  <a:schemeClr val="bg1"/>
                </a:solidFill>
                <a:latin typeface="+mj-lt"/>
              </a:rPr>
            </a:br>
            <a:r>
              <a:rPr lang="tr-TR" sz="4000" dirty="0">
                <a:solidFill>
                  <a:schemeClr val="bg1"/>
                </a:solidFill>
                <a:latin typeface="+mj-lt"/>
              </a:rPr>
              <a:t>Soğuk Davranabilirsiniz</a:t>
            </a:r>
          </a:p>
        </p:txBody>
      </p:sp>
      <p:sp>
        <p:nvSpPr>
          <p:cNvPr id="6" name="TextBox 5"/>
          <p:cNvSpPr txBox="1"/>
          <p:nvPr/>
        </p:nvSpPr>
        <p:spPr>
          <a:xfrm>
            <a:off x="764028" y="1975715"/>
            <a:ext cx="4240020" cy="3970318"/>
          </a:xfrm>
          <a:prstGeom prst="rect">
            <a:avLst/>
          </a:prstGeom>
          <a:noFill/>
        </p:spPr>
        <p:txBody>
          <a:bodyPr wrap="square" rtlCol="0">
            <a:spAutoFit/>
          </a:bodyPr>
          <a:lstStyle/>
          <a:p>
            <a:r>
              <a:rPr lang="tr-TR" sz="2800" dirty="0">
                <a:solidFill>
                  <a:schemeClr val="bg1"/>
                </a:solidFill>
                <a:latin typeface="+mn-lt"/>
              </a:rPr>
              <a:t>Size yapılan madde kullanma teklifinde bulunan kişiyi görmezden gelerek, ondan yüz çevirerek, onunla iletişime geçmeyerek ve onun yanından uzaklaşarak tavrınızı net olarak gösterebilirsiniz.</a:t>
            </a:r>
          </a:p>
        </p:txBody>
      </p:sp>
    </p:spTree>
    <p:extLst>
      <p:ext uri="{BB962C8B-B14F-4D97-AF65-F5344CB8AC3E}">
        <p14:creationId xmlns:p14="http://schemas.microsoft.com/office/powerpoint/2010/main" val="410771156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1323439"/>
          </a:xfrm>
          <a:prstGeom prst="rect">
            <a:avLst/>
          </a:prstGeom>
          <a:noFill/>
        </p:spPr>
        <p:txBody>
          <a:bodyPr wrap="square" rtlCol="0">
            <a:spAutoFit/>
          </a:bodyPr>
          <a:lstStyle/>
          <a:p>
            <a:r>
              <a:rPr lang="en-US" sz="4000" dirty="0" err="1" smtClean="0">
                <a:solidFill>
                  <a:srgbClr val="FF0000"/>
                </a:solidFill>
                <a:latin typeface="+mj-lt"/>
              </a:rPr>
              <a:t>Ağa</a:t>
            </a:r>
            <a:r>
              <a:rPr lang="en-US" sz="4000" dirty="0" smtClean="0">
                <a:solidFill>
                  <a:srgbClr val="FF0000"/>
                </a:solidFill>
                <a:latin typeface="+mj-lt"/>
              </a:rPr>
              <a:t> </a:t>
            </a:r>
            <a:r>
              <a:rPr lang="en-US" sz="4000" dirty="0" err="1" smtClean="0">
                <a:solidFill>
                  <a:srgbClr val="FF0000"/>
                </a:solidFill>
                <a:latin typeface="+mj-lt"/>
              </a:rPr>
              <a:t>Düşmemek</a:t>
            </a:r>
            <a:r>
              <a:rPr lang="en-US" sz="4000" dirty="0" smtClean="0">
                <a:solidFill>
                  <a:srgbClr val="FF0000"/>
                </a:solidFill>
                <a:latin typeface="+mj-lt"/>
              </a:rPr>
              <a:t> </a:t>
            </a:r>
            <a:r>
              <a:rPr lang="en-US" sz="4000" dirty="0" err="1" smtClean="0">
                <a:solidFill>
                  <a:srgbClr val="FF0000"/>
                </a:solidFill>
                <a:latin typeface="+mj-lt"/>
              </a:rPr>
              <a:t>İçin</a:t>
            </a:r>
            <a:r>
              <a:rPr lang="en-US" sz="4000" dirty="0" smtClean="0">
                <a:solidFill>
                  <a:srgbClr val="FF0000"/>
                </a:solidFill>
                <a:latin typeface="+mj-lt"/>
              </a:rPr>
              <a:t>…</a:t>
            </a:r>
            <a:r>
              <a:rPr lang="tr-TR" sz="4000" dirty="0">
                <a:solidFill>
                  <a:srgbClr val="FF0000"/>
                </a:solidFill>
                <a:latin typeface="+mj-lt"/>
              </a:rPr>
              <a:t/>
            </a:r>
            <a:br>
              <a:rPr lang="tr-TR" sz="4000" dirty="0">
                <a:solidFill>
                  <a:srgbClr val="FF0000"/>
                </a:solidFill>
                <a:latin typeface="+mj-lt"/>
              </a:rPr>
            </a:br>
            <a:r>
              <a:rPr lang="tr-TR" sz="4000" dirty="0">
                <a:solidFill>
                  <a:srgbClr val="FF0000"/>
                </a:solidFill>
                <a:latin typeface="+mj-lt"/>
              </a:rPr>
              <a:t>Mantıklı Sebeplerinizi Paylaşabilirsiniz</a:t>
            </a:r>
          </a:p>
        </p:txBody>
      </p:sp>
      <p:sp>
        <p:nvSpPr>
          <p:cNvPr id="6" name="TextBox 5"/>
          <p:cNvSpPr txBox="1"/>
          <p:nvPr/>
        </p:nvSpPr>
        <p:spPr>
          <a:xfrm>
            <a:off x="764028" y="1975715"/>
            <a:ext cx="3663956" cy="4832092"/>
          </a:xfrm>
          <a:prstGeom prst="rect">
            <a:avLst/>
          </a:prstGeom>
          <a:noFill/>
        </p:spPr>
        <p:txBody>
          <a:bodyPr wrap="square" rtlCol="0">
            <a:spAutoFit/>
          </a:bodyPr>
          <a:lstStyle/>
          <a:p>
            <a:r>
              <a:rPr lang="tr-TR" sz="2800" dirty="0">
                <a:latin typeface="+mn-lt"/>
              </a:rPr>
              <a:t>Bağımlılık yapıcı maddelerle ilgili herhangi bir teklifi kendi kararınızın doğruluğunu ispatlayarak, zararlarını ifade ederek, kötü örnekleri hatırlatarak vb. mantıklı sebeplere dayandırarak reddedebilirsiniz.</a:t>
            </a:r>
          </a:p>
        </p:txBody>
      </p:sp>
    </p:spTree>
    <p:extLst>
      <p:ext uri="{BB962C8B-B14F-4D97-AF65-F5344CB8AC3E}">
        <p14:creationId xmlns:p14="http://schemas.microsoft.com/office/powerpoint/2010/main" val="328141111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1323439"/>
          </a:xfrm>
          <a:prstGeom prst="rect">
            <a:avLst/>
          </a:prstGeom>
          <a:noFill/>
        </p:spPr>
        <p:txBody>
          <a:bodyPr wrap="square" rtlCol="0">
            <a:spAutoFit/>
          </a:bodyPr>
          <a:lstStyle/>
          <a:p>
            <a:r>
              <a:rPr lang="en-US" sz="4000" dirty="0" err="1" smtClean="0">
                <a:solidFill>
                  <a:srgbClr val="FF0000"/>
                </a:solidFill>
                <a:latin typeface="+mj-lt"/>
              </a:rPr>
              <a:t>Ağa</a:t>
            </a:r>
            <a:r>
              <a:rPr lang="en-US" sz="4000" dirty="0" smtClean="0">
                <a:solidFill>
                  <a:srgbClr val="FF0000"/>
                </a:solidFill>
                <a:latin typeface="+mj-lt"/>
              </a:rPr>
              <a:t> </a:t>
            </a:r>
            <a:r>
              <a:rPr lang="en-US" sz="4000" dirty="0" err="1" smtClean="0">
                <a:solidFill>
                  <a:srgbClr val="FF0000"/>
                </a:solidFill>
                <a:latin typeface="+mj-lt"/>
              </a:rPr>
              <a:t>Düşmemek</a:t>
            </a:r>
            <a:r>
              <a:rPr lang="en-US" sz="4000" dirty="0" smtClean="0">
                <a:solidFill>
                  <a:srgbClr val="FF0000"/>
                </a:solidFill>
                <a:latin typeface="+mj-lt"/>
              </a:rPr>
              <a:t> </a:t>
            </a:r>
            <a:r>
              <a:rPr lang="en-US" sz="4000" dirty="0" err="1" smtClean="0">
                <a:solidFill>
                  <a:srgbClr val="FF0000"/>
                </a:solidFill>
                <a:latin typeface="+mj-lt"/>
              </a:rPr>
              <a:t>İçin</a:t>
            </a:r>
            <a:r>
              <a:rPr lang="en-US" sz="4000" dirty="0" smtClean="0">
                <a:solidFill>
                  <a:srgbClr val="FF0000"/>
                </a:solidFill>
                <a:latin typeface="+mj-lt"/>
              </a:rPr>
              <a:t>…</a:t>
            </a:r>
            <a:r>
              <a:rPr lang="tr-TR" sz="4000" dirty="0">
                <a:solidFill>
                  <a:srgbClr val="FF0000"/>
                </a:solidFill>
                <a:latin typeface="+mj-lt"/>
              </a:rPr>
              <a:t/>
            </a:r>
            <a:br>
              <a:rPr lang="tr-TR" sz="4000" dirty="0">
                <a:solidFill>
                  <a:srgbClr val="FF0000"/>
                </a:solidFill>
                <a:latin typeface="+mj-lt"/>
              </a:rPr>
            </a:br>
            <a:r>
              <a:rPr lang="tr-TR" sz="4000" dirty="0">
                <a:solidFill>
                  <a:srgbClr val="FF0000"/>
                </a:solidFill>
                <a:latin typeface="+mj-lt"/>
              </a:rPr>
              <a:t>Konuyu Değiştirebilirsiniz</a:t>
            </a:r>
          </a:p>
        </p:txBody>
      </p:sp>
      <p:sp>
        <p:nvSpPr>
          <p:cNvPr id="6" name="TextBox 5"/>
          <p:cNvSpPr txBox="1"/>
          <p:nvPr/>
        </p:nvSpPr>
        <p:spPr>
          <a:xfrm>
            <a:off x="5436096" y="1837268"/>
            <a:ext cx="3528392" cy="4832092"/>
          </a:xfrm>
          <a:prstGeom prst="rect">
            <a:avLst/>
          </a:prstGeom>
          <a:noFill/>
        </p:spPr>
        <p:txBody>
          <a:bodyPr wrap="square" rtlCol="0">
            <a:spAutoFit/>
          </a:bodyPr>
          <a:lstStyle/>
          <a:p>
            <a:r>
              <a:rPr lang="tr-TR" sz="2800" dirty="0">
                <a:latin typeface="+mn-lt"/>
              </a:rPr>
              <a:t>Herhangi bir madde kullanma teklifiyle karşı karşıya kaldığınızda “Hayır!” dedikten sonra karşınızdaki kişinin ısrar etmemesini sağlamak üzere konuyu değiştirip farklı bir şeyden </a:t>
            </a:r>
            <a:r>
              <a:rPr lang="tr-TR" sz="2800" dirty="0" smtClean="0">
                <a:latin typeface="+mn-lt"/>
              </a:rPr>
              <a:t>bahsetmeye </a:t>
            </a:r>
            <a:r>
              <a:rPr lang="tr-TR" sz="2800" dirty="0">
                <a:latin typeface="+mn-lt"/>
              </a:rPr>
              <a:t>başlayabilirsiniz.</a:t>
            </a:r>
          </a:p>
        </p:txBody>
      </p:sp>
    </p:spTree>
    <p:extLst>
      <p:ext uri="{BB962C8B-B14F-4D97-AF65-F5344CB8AC3E}">
        <p14:creationId xmlns:p14="http://schemas.microsoft.com/office/powerpoint/2010/main" val="106279465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1938992"/>
          </a:xfrm>
          <a:prstGeom prst="rect">
            <a:avLst/>
          </a:prstGeom>
          <a:noFill/>
        </p:spPr>
        <p:txBody>
          <a:bodyPr wrap="square" rtlCol="0">
            <a:spAutoFit/>
          </a:bodyPr>
          <a:lstStyle/>
          <a:p>
            <a:r>
              <a:rPr lang="en-US" sz="4000" dirty="0" err="1" smtClean="0">
                <a:solidFill>
                  <a:srgbClr val="FF0000"/>
                </a:solidFill>
                <a:effectLst>
                  <a:outerShdw blurRad="38100" dist="38100" dir="2700000" algn="tl">
                    <a:srgbClr val="000000">
                      <a:alpha val="43137"/>
                    </a:srgbClr>
                  </a:outerShdw>
                </a:effectLst>
                <a:latin typeface="+mj-lt"/>
              </a:rPr>
              <a:t>Ağa</a:t>
            </a:r>
            <a:r>
              <a:rPr lang="en-US" sz="4000" dirty="0" smtClean="0">
                <a:solidFill>
                  <a:srgbClr val="FF0000"/>
                </a:solidFill>
                <a:effectLst>
                  <a:outerShdw blurRad="38100" dist="38100" dir="2700000" algn="tl">
                    <a:srgbClr val="000000">
                      <a:alpha val="43137"/>
                    </a:srgbClr>
                  </a:outerShdw>
                </a:effectLst>
                <a:latin typeface="+mj-lt"/>
              </a:rPr>
              <a:t> </a:t>
            </a:r>
            <a:r>
              <a:rPr lang="en-US" sz="4000" dirty="0" err="1" smtClean="0">
                <a:solidFill>
                  <a:srgbClr val="FF0000"/>
                </a:solidFill>
                <a:effectLst>
                  <a:outerShdw blurRad="38100" dist="38100" dir="2700000" algn="tl">
                    <a:srgbClr val="000000">
                      <a:alpha val="43137"/>
                    </a:srgbClr>
                  </a:outerShdw>
                </a:effectLst>
                <a:latin typeface="+mj-lt"/>
              </a:rPr>
              <a:t>Düşmemek</a:t>
            </a:r>
            <a:r>
              <a:rPr lang="en-US" sz="4000" dirty="0" smtClean="0">
                <a:solidFill>
                  <a:srgbClr val="FF0000"/>
                </a:solidFill>
                <a:effectLst>
                  <a:outerShdw blurRad="38100" dist="38100" dir="2700000" algn="tl">
                    <a:srgbClr val="000000">
                      <a:alpha val="43137"/>
                    </a:srgbClr>
                  </a:outerShdw>
                </a:effectLst>
                <a:latin typeface="+mj-lt"/>
              </a:rPr>
              <a:t> </a:t>
            </a:r>
            <a:r>
              <a:rPr lang="en-US" sz="4000" dirty="0" err="1" smtClean="0">
                <a:solidFill>
                  <a:srgbClr val="FF0000"/>
                </a:solidFill>
                <a:effectLst>
                  <a:outerShdw blurRad="38100" dist="38100" dir="2700000" algn="tl">
                    <a:srgbClr val="000000">
                      <a:alpha val="43137"/>
                    </a:srgbClr>
                  </a:outerShdw>
                </a:effectLst>
                <a:latin typeface="+mj-lt"/>
              </a:rPr>
              <a:t>İçin</a:t>
            </a:r>
            <a:r>
              <a:rPr lang="en-US" sz="4000" dirty="0" smtClean="0">
                <a:solidFill>
                  <a:srgbClr val="FF0000"/>
                </a:solidFill>
                <a:effectLst>
                  <a:outerShdw blurRad="38100" dist="38100" dir="2700000" algn="tl">
                    <a:srgbClr val="000000">
                      <a:alpha val="43137"/>
                    </a:srgbClr>
                  </a:outerShdw>
                </a:effectLst>
                <a:latin typeface="+mj-lt"/>
              </a:rPr>
              <a:t>…</a:t>
            </a:r>
            <a:r>
              <a:rPr lang="tr-TR" sz="4000" dirty="0">
                <a:solidFill>
                  <a:srgbClr val="FF0000"/>
                </a:solidFill>
                <a:effectLst>
                  <a:outerShdw blurRad="38100" dist="38100" dir="2700000" algn="tl">
                    <a:srgbClr val="000000">
                      <a:alpha val="43137"/>
                    </a:srgbClr>
                  </a:outerShdw>
                </a:effectLst>
                <a:latin typeface="+mj-lt"/>
              </a:rPr>
              <a:t/>
            </a:r>
            <a:br>
              <a:rPr lang="tr-TR" sz="4000" dirty="0">
                <a:solidFill>
                  <a:srgbClr val="FF0000"/>
                </a:solidFill>
                <a:effectLst>
                  <a:outerShdw blurRad="38100" dist="38100" dir="2700000" algn="tl">
                    <a:srgbClr val="000000">
                      <a:alpha val="43137"/>
                    </a:srgbClr>
                  </a:outerShdw>
                </a:effectLst>
                <a:latin typeface="+mj-lt"/>
              </a:rPr>
            </a:br>
            <a:r>
              <a:rPr lang="tr-TR" sz="4000" dirty="0">
                <a:solidFill>
                  <a:srgbClr val="FF0000"/>
                </a:solidFill>
                <a:effectLst>
                  <a:outerShdw blurRad="38100" dist="38100" dir="2700000" algn="tl">
                    <a:srgbClr val="000000">
                      <a:alpha val="43137"/>
                    </a:srgbClr>
                  </a:outerShdw>
                </a:effectLst>
                <a:latin typeface="+mj-lt"/>
              </a:rPr>
              <a:t>Israrlara Aldırmayıp Sürekli </a:t>
            </a:r>
            <a:endParaRPr lang="tr-TR" sz="4000" dirty="0" smtClean="0">
              <a:solidFill>
                <a:srgbClr val="FF0000"/>
              </a:solidFill>
              <a:effectLst>
                <a:outerShdw blurRad="38100" dist="38100" dir="2700000" algn="tl">
                  <a:srgbClr val="000000">
                    <a:alpha val="43137"/>
                  </a:srgbClr>
                </a:outerShdw>
              </a:effectLst>
              <a:latin typeface="+mj-lt"/>
            </a:endParaRPr>
          </a:p>
          <a:p>
            <a:r>
              <a:rPr lang="tr-TR" sz="4000" dirty="0" smtClean="0">
                <a:solidFill>
                  <a:srgbClr val="FF0000"/>
                </a:solidFill>
                <a:effectLst>
                  <a:outerShdw blurRad="38100" dist="38100" dir="2700000" algn="tl">
                    <a:srgbClr val="000000">
                      <a:alpha val="43137"/>
                    </a:srgbClr>
                  </a:outerShdw>
                </a:effectLst>
                <a:latin typeface="+mj-lt"/>
              </a:rPr>
              <a:t>“</a:t>
            </a:r>
            <a:r>
              <a:rPr lang="tr-TR" sz="4000" dirty="0">
                <a:solidFill>
                  <a:srgbClr val="FF0000"/>
                </a:solidFill>
                <a:effectLst>
                  <a:outerShdw blurRad="38100" dist="38100" dir="2700000" algn="tl">
                    <a:srgbClr val="000000">
                      <a:alpha val="43137"/>
                    </a:srgbClr>
                  </a:outerShdw>
                </a:effectLst>
                <a:latin typeface="+mj-lt"/>
              </a:rPr>
              <a:t>Hayır!” Diyebilirsiniz</a:t>
            </a:r>
          </a:p>
        </p:txBody>
      </p:sp>
      <p:sp>
        <p:nvSpPr>
          <p:cNvPr id="6" name="TextBox 5"/>
          <p:cNvSpPr txBox="1"/>
          <p:nvPr/>
        </p:nvSpPr>
        <p:spPr>
          <a:xfrm>
            <a:off x="5292080" y="2127632"/>
            <a:ext cx="3528392" cy="4401205"/>
          </a:xfrm>
          <a:prstGeom prst="rect">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tr-TR" sz="2800" dirty="0">
                <a:solidFill>
                  <a:schemeClr val="bg1"/>
                </a:solidFill>
                <a:latin typeface="+mn-lt"/>
              </a:rPr>
              <a:t>Herhangi bir teklifle ısrarlı bir şekilde karşı karşıya kaldığınızda tavrınızın net olduğunu karşınızdaki kişiye göstermek adına ek açıklamalara ihtiyaç duymadan tek kelimeyle sürekli “Hayır!” diyebilirsiniz.</a:t>
            </a:r>
          </a:p>
        </p:txBody>
      </p:sp>
    </p:spTree>
    <p:extLst>
      <p:ext uri="{BB962C8B-B14F-4D97-AF65-F5344CB8AC3E}">
        <p14:creationId xmlns:p14="http://schemas.microsoft.com/office/powerpoint/2010/main" val="230639640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up)">
                                      <p:cBhvr>
                                        <p:cTn id="7" dur="500"/>
                                        <p:tgtEl>
                                          <p:spTgt spid="6">
                                            <p:bg/>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up)">
                                      <p:cBhvr>
                                        <p:cTn id="1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1323439"/>
          </a:xfrm>
          <a:prstGeom prst="rect">
            <a:avLst/>
          </a:prstGeom>
          <a:noFill/>
        </p:spPr>
        <p:txBody>
          <a:bodyPr wrap="square" rtlCol="0">
            <a:spAutoFit/>
          </a:bodyPr>
          <a:lstStyle/>
          <a:p>
            <a:r>
              <a:rPr lang="en-US" sz="4000" dirty="0" err="1" smtClean="0">
                <a:solidFill>
                  <a:schemeClr val="bg1"/>
                </a:solidFill>
                <a:latin typeface="+mj-lt"/>
              </a:rPr>
              <a:t>Ağa</a:t>
            </a:r>
            <a:r>
              <a:rPr lang="en-US" sz="4000" dirty="0" smtClean="0">
                <a:solidFill>
                  <a:schemeClr val="bg1"/>
                </a:solidFill>
                <a:latin typeface="+mj-lt"/>
              </a:rPr>
              <a:t> </a:t>
            </a:r>
            <a:r>
              <a:rPr lang="en-US" sz="4000" dirty="0" err="1" smtClean="0">
                <a:solidFill>
                  <a:schemeClr val="bg1"/>
                </a:solidFill>
                <a:latin typeface="+mj-lt"/>
              </a:rPr>
              <a:t>Düşmemek</a:t>
            </a:r>
            <a:r>
              <a:rPr lang="en-US" sz="4000" dirty="0" smtClean="0">
                <a:solidFill>
                  <a:schemeClr val="bg1"/>
                </a:solidFill>
                <a:latin typeface="+mj-lt"/>
              </a:rPr>
              <a:t> </a:t>
            </a:r>
            <a:r>
              <a:rPr lang="en-US" sz="4000" dirty="0" err="1" smtClean="0">
                <a:solidFill>
                  <a:schemeClr val="bg1"/>
                </a:solidFill>
                <a:latin typeface="+mj-lt"/>
              </a:rPr>
              <a:t>İçin</a:t>
            </a:r>
            <a:r>
              <a:rPr lang="en-US" sz="4000" dirty="0" smtClean="0">
                <a:solidFill>
                  <a:schemeClr val="bg1"/>
                </a:solidFill>
                <a:latin typeface="+mj-lt"/>
              </a:rPr>
              <a:t>…</a:t>
            </a:r>
            <a:r>
              <a:rPr lang="tr-TR" sz="4000" dirty="0">
                <a:solidFill>
                  <a:schemeClr val="bg1"/>
                </a:solidFill>
                <a:latin typeface="+mj-lt"/>
              </a:rPr>
              <a:t/>
            </a:r>
            <a:br>
              <a:rPr lang="tr-TR" sz="4000" dirty="0">
                <a:solidFill>
                  <a:schemeClr val="bg1"/>
                </a:solidFill>
                <a:latin typeface="+mj-lt"/>
              </a:rPr>
            </a:br>
            <a:r>
              <a:rPr lang="tr-TR" sz="4000" dirty="0">
                <a:solidFill>
                  <a:schemeClr val="bg1"/>
                </a:solidFill>
                <a:latin typeface="+mj-lt"/>
              </a:rPr>
              <a:t>Mizahı Kullanabilirsiniz</a:t>
            </a:r>
          </a:p>
        </p:txBody>
      </p:sp>
      <p:sp>
        <p:nvSpPr>
          <p:cNvPr id="6" name="TextBox 5"/>
          <p:cNvSpPr txBox="1"/>
          <p:nvPr/>
        </p:nvSpPr>
        <p:spPr>
          <a:xfrm>
            <a:off x="467544" y="1479550"/>
            <a:ext cx="4392488" cy="5262979"/>
          </a:xfrm>
          <a:prstGeom prst="rect">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tr-TR" sz="2800" dirty="0">
                <a:latin typeface="+mn-lt"/>
              </a:rPr>
              <a:t>Herhangi bir teklif durumunda karşınızdaki kişinin yaklaşımını dikkate almadığınızı ve değerli bulmadığınızı göstermek üzere mizahı kullanabilirsiniz. Teklifte bulunan kişiye örneğin “Hayır. Ben bütün beyin hücrelerimin yerli yerinde kalmasını istiyorum.” şeklinde bir ifadeyle cevap verebilirsiniz.</a:t>
            </a:r>
          </a:p>
        </p:txBody>
      </p:sp>
    </p:spTree>
    <p:extLst>
      <p:ext uri="{BB962C8B-B14F-4D97-AF65-F5344CB8AC3E}">
        <p14:creationId xmlns:p14="http://schemas.microsoft.com/office/powerpoint/2010/main" val="72672326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up)">
                                      <p:cBhvr>
                                        <p:cTn id="7" dur="500"/>
                                        <p:tgtEl>
                                          <p:spTgt spid="6">
                                            <p:bg/>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up)">
                                      <p:cBhvr>
                                        <p:cTn id="1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1323439"/>
          </a:xfrm>
          <a:prstGeom prst="rect">
            <a:avLst/>
          </a:prstGeom>
          <a:noFill/>
        </p:spPr>
        <p:txBody>
          <a:bodyPr wrap="square" rtlCol="0">
            <a:spAutoFit/>
          </a:bodyPr>
          <a:lstStyle/>
          <a:p>
            <a:r>
              <a:rPr lang="en-US" sz="4000" dirty="0" err="1" smtClean="0">
                <a:solidFill>
                  <a:srgbClr val="FF0000"/>
                </a:solidFill>
                <a:effectLst>
                  <a:outerShdw blurRad="38100" dist="38100" dir="2700000" algn="tl">
                    <a:srgbClr val="000000">
                      <a:alpha val="43137"/>
                    </a:srgbClr>
                  </a:outerShdw>
                </a:effectLst>
                <a:latin typeface="+mj-lt"/>
              </a:rPr>
              <a:t>Ağa</a:t>
            </a:r>
            <a:r>
              <a:rPr lang="en-US" sz="4000" dirty="0" smtClean="0">
                <a:solidFill>
                  <a:srgbClr val="FF0000"/>
                </a:solidFill>
                <a:effectLst>
                  <a:outerShdw blurRad="38100" dist="38100" dir="2700000" algn="tl">
                    <a:srgbClr val="000000">
                      <a:alpha val="43137"/>
                    </a:srgbClr>
                  </a:outerShdw>
                </a:effectLst>
                <a:latin typeface="+mj-lt"/>
              </a:rPr>
              <a:t> </a:t>
            </a:r>
            <a:r>
              <a:rPr lang="en-US" sz="4000" dirty="0" err="1" smtClean="0">
                <a:solidFill>
                  <a:srgbClr val="FF0000"/>
                </a:solidFill>
                <a:effectLst>
                  <a:outerShdw blurRad="38100" dist="38100" dir="2700000" algn="tl">
                    <a:srgbClr val="000000">
                      <a:alpha val="43137"/>
                    </a:srgbClr>
                  </a:outerShdw>
                </a:effectLst>
                <a:latin typeface="+mj-lt"/>
              </a:rPr>
              <a:t>Düşmemek</a:t>
            </a:r>
            <a:r>
              <a:rPr lang="en-US" sz="4000" dirty="0" smtClean="0">
                <a:solidFill>
                  <a:srgbClr val="FF0000"/>
                </a:solidFill>
                <a:effectLst>
                  <a:outerShdw blurRad="38100" dist="38100" dir="2700000" algn="tl">
                    <a:srgbClr val="000000">
                      <a:alpha val="43137"/>
                    </a:srgbClr>
                  </a:outerShdw>
                </a:effectLst>
                <a:latin typeface="+mj-lt"/>
              </a:rPr>
              <a:t> </a:t>
            </a:r>
            <a:r>
              <a:rPr lang="en-US" sz="4000" dirty="0" err="1" smtClean="0">
                <a:solidFill>
                  <a:srgbClr val="FF0000"/>
                </a:solidFill>
                <a:effectLst>
                  <a:outerShdw blurRad="38100" dist="38100" dir="2700000" algn="tl">
                    <a:srgbClr val="000000">
                      <a:alpha val="43137"/>
                    </a:srgbClr>
                  </a:outerShdw>
                </a:effectLst>
                <a:latin typeface="+mj-lt"/>
              </a:rPr>
              <a:t>İçin</a:t>
            </a:r>
            <a:r>
              <a:rPr lang="en-US" sz="4000" dirty="0" smtClean="0">
                <a:solidFill>
                  <a:srgbClr val="FF0000"/>
                </a:solidFill>
                <a:effectLst>
                  <a:outerShdw blurRad="38100" dist="38100" dir="2700000" algn="tl">
                    <a:srgbClr val="000000">
                      <a:alpha val="43137"/>
                    </a:srgbClr>
                  </a:outerShdw>
                </a:effectLst>
                <a:latin typeface="+mj-lt"/>
              </a:rPr>
              <a:t>…</a:t>
            </a:r>
            <a:r>
              <a:rPr lang="tr-TR" sz="4000" dirty="0">
                <a:solidFill>
                  <a:srgbClr val="FF0000"/>
                </a:solidFill>
                <a:effectLst>
                  <a:outerShdw blurRad="38100" dist="38100" dir="2700000" algn="tl">
                    <a:srgbClr val="000000">
                      <a:alpha val="43137"/>
                    </a:srgbClr>
                  </a:outerShdw>
                </a:effectLst>
                <a:latin typeface="+mj-lt"/>
              </a:rPr>
              <a:t/>
            </a:r>
            <a:br>
              <a:rPr lang="tr-TR" sz="4000" dirty="0">
                <a:solidFill>
                  <a:srgbClr val="FF0000"/>
                </a:solidFill>
                <a:effectLst>
                  <a:outerShdw blurRad="38100" dist="38100" dir="2700000" algn="tl">
                    <a:srgbClr val="000000">
                      <a:alpha val="43137"/>
                    </a:srgbClr>
                  </a:outerShdw>
                </a:effectLst>
                <a:latin typeface="+mj-lt"/>
              </a:rPr>
            </a:br>
            <a:r>
              <a:rPr lang="tr-TR" sz="4000" dirty="0">
                <a:solidFill>
                  <a:srgbClr val="FF0000"/>
                </a:solidFill>
                <a:effectLst>
                  <a:outerShdw blurRad="38100" dist="38100" dir="2700000" algn="tl">
                    <a:srgbClr val="000000">
                      <a:alpha val="43137"/>
                    </a:srgbClr>
                  </a:outerShdw>
                </a:effectLst>
                <a:latin typeface="+mj-lt"/>
              </a:rPr>
              <a:t>“Hayır!” Diyebilirsiniz</a:t>
            </a:r>
          </a:p>
        </p:txBody>
      </p:sp>
      <p:sp>
        <p:nvSpPr>
          <p:cNvPr id="6" name="TextBox 5"/>
          <p:cNvSpPr txBox="1"/>
          <p:nvPr/>
        </p:nvSpPr>
        <p:spPr>
          <a:xfrm>
            <a:off x="5724128" y="1628800"/>
            <a:ext cx="3385980" cy="3108543"/>
          </a:xfrm>
          <a:prstGeom prst="rect">
            <a:avLst/>
          </a:prstGeom>
          <a:noFill/>
        </p:spPr>
        <p:txBody>
          <a:bodyPr wrap="square" rtlCol="0">
            <a:spAutoFit/>
          </a:bodyPr>
          <a:lstStyle/>
          <a:p>
            <a:r>
              <a:rPr lang="tr-TR" sz="2800" dirty="0">
                <a:solidFill>
                  <a:schemeClr val="bg1"/>
                </a:solidFill>
                <a:latin typeface="+mn-lt"/>
              </a:rPr>
              <a:t>Bağımlılık yapıcı maddelerle ilgili herhangi bir teklif geldiğinde verebileceğiniz en kısa ve net cevap “Hayır!” demektir.</a:t>
            </a:r>
          </a:p>
        </p:txBody>
      </p:sp>
    </p:spTree>
    <p:extLst>
      <p:ext uri="{BB962C8B-B14F-4D97-AF65-F5344CB8AC3E}">
        <p14:creationId xmlns:p14="http://schemas.microsoft.com/office/powerpoint/2010/main" val="192938752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8032" y="188640"/>
            <a:ext cx="8855968" cy="707886"/>
          </a:xfrm>
          <a:prstGeom prst="rect">
            <a:avLst/>
          </a:prstGeom>
          <a:noFill/>
        </p:spPr>
        <p:txBody>
          <a:bodyPr wrap="square" rtlCol="0">
            <a:spAutoFit/>
          </a:bodyPr>
          <a:lstStyle/>
          <a:p>
            <a:r>
              <a:rPr lang="en-US" sz="4000" dirty="0">
                <a:solidFill>
                  <a:srgbClr val="FF0000"/>
                </a:solidFill>
                <a:latin typeface="+mj-lt"/>
              </a:rPr>
              <a:t>“</a:t>
            </a:r>
            <a:r>
              <a:rPr lang="en-US" sz="4000" dirty="0" err="1">
                <a:solidFill>
                  <a:srgbClr val="FF0000"/>
                </a:solidFill>
                <a:latin typeface="+mj-lt"/>
              </a:rPr>
              <a:t>Hayır</a:t>
            </a:r>
            <a:r>
              <a:rPr lang="en-US" sz="4000" dirty="0">
                <a:solidFill>
                  <a:srgbClr val="FF0000"/>
                </a:solidFill>
                <a:latin typeface="+mj-lt"/>
              </a:rPr>
              <a:t>!” </a:t>
            </a:r>
            <a:r>
              <a:rPr lang="en-US" sz="4000" dirty="0" err="1">
                <a:solidFill>
                  <a:srgbClr val="FF0000"/>
                </a:solidFill>
                <a:latin typeface="+mj-lt"/>
              </a:rPr>
              <a:t>Diyebiliyor</a:t>
            </a:r>
            <a:r>
              <a:rPr lang="en-US" sz="4000" dirty="0">
                <a:solidFill>
                  <a:srgbClr val="FF0000"/>
                </a:solidFill>
                <a:latin typeface="+mj-lt"/>
              </a:rPr>
              <a:t> </a:t>
            </a:r>
            <a:r>
              <a:rPr lang="en-US" sz="4000" dirty="0" err="1">
                <a:solidFill>
                  <a:srgbClr val="FF0000"/>
                </a:solidFill>
                <a:latin typeface="+mj-lt"/>
              </a:rPr>
              <a:t>musunuz</a:t>
            </a:r>
            <a:r>
              <a:rPr lang="en-US" sz="4000" dirty="0">
                <a:solidFill>
                  <a:srgbClr val="FF0000"/>
                </a:solidFill>
                <a:latin typeface="+mj-lt"/>
              </a:rPr>
              <a:t>?</a:t>
            </a:r>
            <a:endParaRPr lang="tr-TR" sz="4000" dirty="0">
              <a:solidFill>
                <a:srgbClr val="FF0000"/>
              </a:solidFill>
              <a:latin typeface="+mj-lt"/>
            </a:endParaRPr>
          </a:p>
        </p:txBody>
      </p:sp>
      <p:sp>
        <p:nvSpPr>
          <p:cNvPr id="6" name="TextBox 5"/>
          <p:cNvSpPr txBox="1"/>
          <p:nvPr/>
        </p:nvSpPr>
        <p:spPr>
          <a:xfrm>
            <a:off x="323528" y="980728"/>
            <a:ext cx="8640960" cy="1384995"/>
          </a:xfrm>
          <a:prstGeom prst="rect">
            <a:avLst/>
          </a:prstGeom>
          <a:noFill/>
        </p:spPr>
        <p:txBody>
          <a:bodyPr wrap="square" rtlCol="0">
            <a:spAutoFit/>
          </a:bodyPr>
          <a:lstStyle/>
          <a:p>
            <a:r>
              <a:rPr lang="tr-TR" sz="2800" dirty="0">
                <a:solidFill>
                  <a:schemeClr val="bg1"/>
                </a:solidFill>
                <a:latin typeface="+mn-lt"/>
              </a:rPr>
              <a:t>Siz ne zaman ve nasıl </a:t>
            </a:r>
            <a:r>
              <a:rPr lang="tr-TR" sz="2800" dirty="0">
                <a:solidFill>
                  <a:srgbClr val="FF0000"/>
                </a:solidFill>
                <a:latin typeface="+mn-lt"/>
              </a:rPr>
              <a:t>“Hayır!”</a:t>
            </a:r>
            <a:r>
              <a:rPr lang="tr-TR" sz="2800" dirty="0">
                <a:solidFill>
                  <a:schemeClr val="bg1"/>
                </a:solidFill>
                <a:latin typeface="+mn-lt"/>
              </a:rPr>
              <a:t> demeniz gerektiğini düşünüyorsunuz? Örnek cümlelerimizi inceleyiniz ve kendi </a:t>
            </a:r>
            <a:r>
              <a:rPr lang="tr-TR" sz="2800" dirty="0">
                <a:solidFill>
                  <a:srgbClr val="FF0000"/>
                </a:solidFill>
                <a:latin typeface="+mn-lt"/>
              </a:rPr>
              <a:t>“Hayır!”</a:t>
            </a:r>
            <a:r>
              <a:rPr lang="tr-TR" sz="2800" dirty="0">
                <a:solidFill>
                  <a:schemeClr val="bg1"/>
                </a:solidFill>
                <a:latin typeface="+mn-lt"/>
              </a:rPr>
              <a:t> cümlelerinizi oluşturunuz.</a:t>
            </a:r>
          </a:p>
        </p:txBody>
      </p:sp>
      <p:sp>
        <p:nvSpPr>
          <p:cNvPr id="5" name="TextBox 4"/>
          <p:cNvSpPr txBox="1"/>
          <p:nvPr/>
        </p:nvSpPr>
        <p:spPr>
          <a:xfrm>
            <a:off x="323528" y="2420888"/>
            <a:ext cx="8640960" cy="3785652"/>
          </a:xfrm>
          <a:prstGeom prst="rect">
            <a:avLst/>
          </a:prstGeom>
          <a:noFill/>
        </p:spPr>
        <p:txBody>
          <a:bodyPr wrap="square" rtlCol="0">
            <a:spAutoFit/>
          </a:bodyPr>
          <a:lstStyle/>
          <a:p>
            <a:pPr marL="342900" indent="-342900">
              <a:buFont typeface="Calibri" panose="020F0502020204030204" pitchFamily="34" charset="0"/>
              <a:buChar char="―"/>
            </a:pPr>
            <a:r>
              <a:rPr lang="tr-TR" sz="2000" dirty="0" smtClean="0">
                <a:solidFill>
                  <a:schemeClr val="bg1"/>
                </a:solidFill>
                <a:latin typeface="+mn-lt"/>
              </a:rPr>
              <a:t>Hayır</a:t>
            </a:r>
            <a:r>
              <a:rPr lang="tr-TR" sz="2000" dirty="0">
                <a:solidFill>
                  <a:schemeClr val="bg1"/>
                </a:solidFill>
                <a:latin typeface="+mn-lt"/>
              </a:rPr>
              <a:t>, teşekkür ederim.</a:t>
            </a:r>
          </a:p>
          <a:p>
            <a:pPr marL="342900" indent="-342900">
              <a:buFont typeface="Calibri" panose="020F0502020204030204" pitchFamily="34" charset="0"/>
              <a:buChar char="―"/>
            </a:pPr>
            <a:r>
              <a:rPr lang="tr-TR" sz="2000" dirty="0" smtClean="0">
                <a:solidFill>
                  <a:schemeClr val="bg1"/>
                </a:solidFill>
                <a:latin typeface="+mn-lt"/>
              </a:rPr>
              <a:t>Hayır</a:t>
            </a:r>
            <a:r>
              <a:rPr lang="tr-TR" sz="2000" dirty="0">
                <a:solidFill>
                  <a:schemeClr val="bg1"/>
                </a:solidFill>
                <a:latin typeface="+mn-lt"/>
              </a:rPr>
              <a:t>, kesinlikle bana göre değil.</a:t>
            </a:r>
          </a:p>
          <a:p>
            <a:pPr marL="342900" indent="-342900">
              <a:buFont typeface="Calibri" panose="020F0502020204030204" pitchFamily="34" charset="0"/>
              <a:buChar char="―"/>
            </a:pPr>
            <a:r>
              <a:rPr lang="tr-TR" sz="2000" dirty="0" smtClean="0">
                <a:solidFill>
                  <a:schemeClr val="bg1"/>
                </a:solidFill>
                <a:latin typeface="+mn-lt"/>
              </a:rPr>
              <a:t>Hayır </a:t>
            </a:r>
            <a:r>
              <a:rPr lang="tr-TR" sz="2000" dirty="0">
                <a:solidFill>
                  <a:schemeClr val="bg1"/>
                </a:solidFill>
                <a:latin typeface="+mn-lt"/>
              </a:rPr>
              <a:t>dostum, sağ ol. Ben böyle çok iyiyim.</a:t>
            </a:r>
          </a:p>
          <a:p>
            <a:pPr marL="342900" indent="-342900">
              <a:buFont typeface="Calibri" panose="020F0502020204030204" pitchFamily="34" charset="0"/>
              <a:buChar char="―"/>
            </a:pPr>
            <a:r>
              <a:rPr lang="tr-TR" sz="2000" dirty="0" smtClean="0">
                <a:solidFill>
                  <a:schemeClr val="bg1"/>
                </a:solidFill>
                <a:latin typeface="+mn-lt"/>
              </a:rPr>
              <a:t>Çocuklarım evde beni bekliyor. Onun </a:t>
            </a:r>
            <a:r>
              <a:rPr lang="tr-TR" sz="2000" dirty="0">
                <a:solidFill>
                  <a:schemeClr val="bg1"/>
                </a:solidFill>
                <a:latin typeface="+mn-lt"/>
              </a:rPr>
              <a:t>için HAYIR!</a:t>
            </a:r>
          </a:p>
          <a:p>
            <a:pPr marL="342900" indent="-342900">
              <a:buFont typeface="Calibri" panose="020F0502020204030204" pitchFamily="34" charset="0"/>
              <a:buChar char="―"/>
            </a:pPr>
            <a:r>
              <a:rPr lang="tr-TR" sz="2000" dirty="0" smtClean="0">
                <a:solidFill>
                  <a:schemeClr val="bg1"/>
                </a:solidFill>
                <a:latin typeface="+mn-lt"/>
              </a:rPr>
              <a:t>İnsanda </a:t>
            </a:r>
            <a:r>
              <a:rPr lang="tr-TR" sz="2000" dirty="0">
                <a:solidFill>
                  <a:schemeClr val="bg1"/>
                </a:solidFill>
                <a:latin typeface="+mn-lt"/>
              </a:rPr>
              <a:t>yapacağı etkiyi sevmiyorum ve onaylamıyorum.</a:t>
            </a:r>
          </a:p>
          <a:p>
            <a:pPr marL="342900" indent="-342900">
              <a:buFont typeface="Calibri" panose="020F0502020204030204" pitchFamily="34" charset="0"/>
              <a:buChar char="―"/>
            </a:pPr>
            <a:r>
              <a:rPr lang="tr-TR" sz="2000" dirty="0" smtClean="0">
                <a:solidFill>
                  <a:schemeClr val="bg1"/>
                </a:solidFill>
                <a:latin typeface="+mn-lt"/>
              </a:rPr>
              <a:t>Hayır</a:t>
            </a:r>
            <a:r>
              <a:rPr lang="tr-TR" sz="2000" dirty="0">
                <a:solidFill>
                  <a:schemeClr val="bg1"/>
                </a:solidFill>
                <a:latin typeface="+mn-lt"/>
              </a:rPr>
              <a:t>, ben sağlıklı kalmak için çabalamayı tercih ederim.</a:t>
            </a:r>
          </a:p>
          <a:p>
            <a:pPr marL="342900" indent="-342900">
              <a:buFont typeface="Calibri" panose="020F0502020204030204" pitchFamily="34" charset="0"/>
              <a:buChar char="―"/>
            </a:pPr>
            <a:r>
              <a:rPr lang="tr-TR" sz="2000" dirty="0" smtClean="0">
                <a:solidFill>
                  <a:schemeClr val="bg1"/>
                </a:solidFill>
                <a:latin typeface="+mn-lt"/>
              </a:rPr>
              <a:t>Hayır</a:t>
            </a:r>
            <a:r>
              <a:rPr lang="tr-TR" sz="2000" dirty="0">
                <a:solidFill>
                  <a:schemeClr val="bg1"/>
                </a:solidFill>
                <a:latin typeface="+mn-lt"/>
              </a:rPr>
              <a:t>, ben bir sporcuyum, böyle şeyler kesinlikle yapamam. </a:t>
            </a:r>
          </a:p>
          <a:p>
            <a:pPr marL="342900" indent="-342900">
              <a:buFont typeface="Calibri" panose="020F0502020204030204" pitchFamily="34" charset="0"/>
              <a:buChar char="―"/>
            </a:pPr>
            <a:r>
              <a:rPr lang="tr-TR" sz="2000" dirty="0" smtClean="0">
                <a:solidFill>
                  <a:schemeClr val="bg1"/>
                </a:solidFill>
                <a:latin typeface="+mn-lt"/>
              </a:rPr>
              <a:t>Hayır</a:t>
            </a:r>
            <a:r>
              <a:rPr lang="tr-TR" sz="2000" dirty="0">
                <a:solidFill>
                  <a:schemeClr val="bg1"/>
                </a:solidFill>
                <a:latin typeface="+mn-lt"/>
              </a:rPr>
              <a:t>, teşekkürler, ben eve gitmeliyim. </a:t>
            </a:r>
          </a:p>
          <a:p>
            <a:pPr marL="342900" indent="-342900">
              <a:buFont typeface="Calibri" panose="020F0502020204030204" pitchFamily="34" charset="0"/>
              <a:buChar char="―"/>
            </a:pPr>
            <a:r>
              <a:rPr lang="tr-TR" sz="2000" dirty="0" smtClean="0">
                <a:solidFill>
                  <a:schemeClr val="bg1"/>
                </a:solidFill>
                <a:latin typeface="+mn-lt"/>
              </a:rPr>
              <a:t>Hayır</a:t>
            </a:r>
            <a:r>
              <a:rPr lang="tr-TR" sz="2000" dirty="0">
                <a:solidFill>
                  <a:schemeClr val="bg1"/>
                </a:solidFill>
                <a:latin typeface="+mn-lt"/>
              </a:rPr>
              <a:t>, </a:t>
            </a:r>
            <a:r>
              <a:rPr lang="tr-TR" sz="2000" dirty="0" smtClean="0">
                <a:solidFill>
                  <a:schemeClr val="bg1"/>
                </a:solidFill>
                <a:latin typeface="+mn-lt"/>
              </a:rPr>
              <a:t>iyi bir işim, sağlıklı bir ailem ve </a:t>
            </a:r>
            <a:r>
              <a:rPr lang="tr-TR" sz="2000" dirty="0">
                <a:solidFill>
                  <a:schemeClr val="bg1"/>
                </a:solidFill>
                <a:latin typeface="+mn-lt"/>
              </a:rPr>
              <a:t>güzel </a:t>
            </a:r>
            <a:r>
              <a:rPr lang="tr-TR" sz="2000" dirty="0" smtClean="0">
                <a:solidFill>
                  <a:schemeClr val="bg1"/>
                </a:solidFill>
                <a:latin typeface="+mn-lt"/>
              </a:rPr>
              <a:t>bir hayatım var. </a:t>
            </a:r>
            <a:r>
              <a:rPr lang="tr-TR" sz="2000" dirty="0">
                <a:solidFill>
                  <a:schemeClr val="bg1"/>
                </a:solidFill>
                <a:latin typeface="+mn-lt"/>
              </a:rPr>
              <a:t>Tüm bunları riske atmak istemem. </a:t>
            </a:r>
          </a:p>
          <a:p>
            <a:pPr marL="342900" indent="-342900">
              <a:buFont typeface="Calibri" panose="020F0502020204030204" pitchFamily="34" charset="0"/>
              <a:buChar char="―"/>
            </a:pPr>
            <a:r>
              <a:rPr lang="tr-TR" sz="2000" dirty="0" smtClean="0">
                <a:solidFill>
                  <a:schemeClr val="bg1"/>
                </a:solidFill>
                <a:latin typeface="+mn-lt"/>
              </a:rPr>
              <a:t>Hayır</a:t>
            </a:r>
            <a:r>
              <a:rPr lang="tr-TR" sz="2000" dirty="0">
                <a:solidFill>
                  <a:schemeClr val="bg1"/>
                </a:solidFill>
                <a:latin typeface="+mn-lt"/>
              </a:rPr>
              <a:t>, yapamam. </a:t>
            </a:r>
            <a:r>
              <a:rPr lang="tr-TR" sz="2000" dirty="0" smtClean="0">
                <a:solidFill>
                  <a:schemeClr val="bg1"/>
                </a:solidFill>
                <a:latin typeface="+mn-lt"/>
              </a:rPr>
              <a:t>Bu, </a:t>
            </a:r>
            <a:r>
              <a:rPr lang="tr-TR" sz="2000" dirty="0">
                <a:solidFill>
                  <a:schemeClr val="bg1"/>
                </a:solidFill>
                <a:latin typeface="+mn-lt"/>
              </a:rPr>
              <a:t>hiç de mantıklı olmayan bir kolaya kaçma yolu ve ben asla işin kolayına kaçmam.</a:t>
            </a:r>
          </a:p>
        </p:txBody>
      </p:sp>
    </p:spTree>
    <p:extLst>
      <p:ext uri="{BB962C8B-B14F-4D97-AF65-F5344CB8AC3E}">
        <p14:creationId xmlns:p14="http://schemas.microsoft.com/office/powerpoint/2010/main" val="165899197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up)">
                                      <p:cBhvr>
                                        <p:cTn id="15" dur="500"/>
                                        <p:tgtEl>
                                          <p:spTgt spid="5">
                                            <p:txEl>
                                              <p:pRg st="1" end="1"/>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wipe(up)">
                                      <p:cBhvr>
                                        <p:cTn id="19" dur="500"/>
                                        <p:tgtEl>
                                          <p:spTgt spid="5">
                                            <p:txEl>
                                              <p:pRg st="2" end="2"/>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wipe(up)">
                                      <p:cBhvr>
                                        <p:cTn id="23" dur="500"/>
                                        <p:tgtEl>
                                          <p:spTgt spid="5">
                                            <p:txEl>
                                              <p:pRg st="3" end="3"/>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up)">
                                      <p:cBhvr>
                                        <p:cTn id="27" dur="500"/>
                                        <p:tgtEl>
                                          <p:spTgt spid="5">
                                            <p:txEl>
                                              <p:pRg st="4" end="4"/>
                                            </p:txEl>
                                          </p:spTgt>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Effect transition="in" filter="wipe(up)">
                                      <p:cBhvr>
                                        <p:cTn id="31" dur="500"/>
                                        <p:tgtEl>
                                          <p:spTgt spid="5">
                                            <p:txEl>
                                              <p:pRg st="5" end="5"/>
                                            </p:txEl>
                                          </p:spTgt>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wipe(up)">
                                      <p:cBhvr>
                                        <p:cTn id="35" dur="500"/>
                                        <p:tgtEl>
                                          <p:spTgt spid="5">
                                            <p:txEl>
                                              <p:pRg st="6" end="6"/>
                                            </p:txEl>
                                          </p:spTgt>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Effect transition="in" filter="wipe(up)">
                                      <p:cBhvr>
                                        <p:cTn id="39" dur="500"/>
                                        <p:tgtEl>
                                          <p:spTgt spid="5">
                                            <p:txEl>
                                              <p:pRg st="7" end="7"/>
                                            </p:txEl>
                                          </p:spTgt>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Effect transition="in" filter="wipe(up)">
                                      <p:cBhvr>
                                        <p:cTn id="43" dur="500"/>
                                        <p:tgtEl>
                                          <p:spTgt spid="5">
                                            <p:txEl>
                                              <p:pRg st="8" end="8"/>
                                            </p:txEl>
                                          </p:spTgt>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Effect transition="in" filter="wipe(up)">
                                      <p:cBhvr>
                                        <p:cTn id="47"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251520" y="1340768"/>
            <a:ext cx="6194645" cy="3662541"/>
          </a:xfrm>
          <a:prstGeom prst="rect">
            <a:avLst/>
          </a:prstGeom>
          <a:noFill/>
        </p:spPr>
        <p:txBody>
          <a:bodyPr wrap="square" rtlCol="0">
            <a:spAutoFit/>
          </a:bodyPr>
          <a:lstStyle/>
          <a:p>
            <a:r>
              <a:rPr lang="en-US" sz="2900" dirty="0" err="1">
                <a:solidFill>
                  <a:schemeClr val="bg1"/>
                </a:solidFill>
                <a:latin typeface="+mn-lt"/>
              </a:rPr>
              <a:t>Madde</a:t>
            </a:r>
            <a:r>
              <a:rPr lang="en-US" sz="2900" dirty="0">
                <a:solidFill>
                  <a:schemeClr val="bg1"/>
                </a:solidFill>
                <a:latin typeface="+mn-lt"/>
              </a:rPr>
              <a:t> </a:t>
            </a:r>
            <a:r>
              <a:rPr lang="en-US" sz="2900" dirty="0" err="1">
                <a:solidFill>
                  <a:schemeClr val="bg1"/>
                </a:solidFill>
                <a:latin typeface="+mn-lt"/>
              </a:rPr>
              <a:t>bağımlılığı</a:t>
            </a:r>
            <a:r>
              <a:rPr lang="en-US" sz="2900" dirty="0">
                <a:solidFill>
                  <a:schemeClr val="bg1"/>
                </a:solidFill>
                <a:latin typeface="+mn-lt"/>
              </a:rPr>
              <a:t>;</a:t>
            </a:r>
          </a:p>
          <a:p>
            <a:pPr marL="457200" indent="-457200">
              <a:buFont typeface="Wingdings" panose="05000000000000000000" pitchFamily="2" charset="2"/>
              <a:buChar char="Ø"/>
            </a:pPr>
            <a:r>
              <a:rPr lang="en-US" sz="2900" dirty="0" err="1" smtClean="0">
                <a:solidFill>
                  <a:schemeClr val="bg1"/>
                </a:solidFill>
                <a:latin typeface="+mn-lt"/>
              </a:rPr>
              <a:t>vücudun</a:t>
            </a:r>
            <a:r>
              <a:rPr lang="en-US" sz="2900" dirty="0" smtClean="0">
                <a:solidFill>
                  <a:schemeClr val="bg1"/>
                </a:solidFill>
                <a:latin typeface="+mn-lt"/>
              </a:rPr>
              <a:t> </a:t>
            </a:r>
            <a:r>
              <a:rPr lang="en-US" sz="2900" dirty="0" err="1">
                <a:solidFill>
                  <a:schemeClr val="bg1"/>
                </a:solidFill>
                <a:latin typeface="+mn-lt"/>
              </a:rPr>
              <a:t>bir</a:t>
            </a:r>
            <a:r>
              <a:rPr lang="en-US" sz="2900" dirty="0">
                <a:solidFill>
                  <a:schemeClr val="bg1"/>
                </a:solidFill>
                <a:latin typeface="+mn-lt"/>
              </a:rPr>
              <a:t> </a:t>
            </a:r>
            <a:r>
              <a:rPr lang="en-US" sz="2900" dirty="0" err="1">
                <a:solidFill>
                  <a:schemeClr val="bg1"/>
                </a:solidFill>
                <a:latin typeface="+mn-lt"/>
              </a:rPr>
              <a:t>ya</a:t>
            </a:r>
            <a:r>
              <a:rPr lang="en-US" sz="2900" dirty="0">
                <a:solidFill>
                  <a:schemeClr val="bg1"/>
                </a:solidFill>
                <a:latin typeface="+mn-lt"/>
              </a:rPr>
              <a:t> da </a:t>
            </a:r>
            <a:r>
              <a:rPr lang="en-US" sz="2900" dirty="0" err="1">
                <a:solidFill>
                  <a:schemeClr val="bg1"/>
                </a:solidFill>
                <a:latin typeface="+mn-lt"/>
              </a:rPr>
              <a:t>birden</a:t>
            </a:r>
            <a:r>
              <a:rPr lang="en-US" sz="2900" dirty="0">
                <a:solidFill>
                  <a:schemeClr val="bg1"/>
                </a:solidFill>
                <a:latin typeface="+mn-lt"/>
              </a:rPr>
              <a:t> </a:t>
            </a:r>
            <a:r>
              <a:rPr lang="en-US" sz="2900" dirty="0" err="1">
                <a:solidFill>
                  <a:schemeClr val="bg1"/>
                </a:solidFill>
                <a:latin typeface="+mn-lt"/>
              </a:rPr>
              <a:t>çok</a:t>
            </a:r>
            <a:r>
              <a:rPr lang="en-US" sz="2900" dirty="0">
                <a:solidFill>
                  <a:schemeClr val="bg1"/>
                </a:solidFill>
                <a:latin typeface="+mn-lt"/>
              </a:rPr>
              <a:t> </a:t>
            </a:r>
            <a:r>
              <a:rPr lang="en-US" sz="2900" dirty="0" err="1">
                <a:solidFill>
                  <a:schemeClr val="bg1"/>
                </a:solidFill>
                <a:latin typeface="+mn-lt"/>
              </a:rPr>
              <a:t>işlevini</a:t>
            </a:r>
            <a:r>
              <a:rPr lang="en-US" sz="2900" dirty="0">
                <a:solidFill>
                  <a:schemeClr val="bg1"/>
                </a:solidFill>
                <a:latin typeface="+mn-lt"/>
              </a:rPr>
              <a:t> </a:t>
            </a:r>
            <a:r>
              <a:rPr lang="en-US" sz="2900" dirty="0" err="1">
                <a:solidFill>
                  <a:schemeClr val="bg1"/>
                </a:solidFill>
                <a:latin typeface="+mn-lt"/>
              </a:rPr>
              <a:t>olumsuz</a:t>
            </a:r>
            <a:r>
              <a:rPr lang="en-US" sz="2900" dirty="0">
                <a:solidFill>
                  <a:schemeClr val="bg1"/>
                </a:solidFill>
                <a:latin typeface="+mn-lt"/>
              </a:rPr>
              <a:t> </a:t>
            </a:r>
            <a:r>
              <a:rPr lang="en-US" sz="2900" dirty="0" err="1">
                <a:solidFill>
                  <a:schemeClr val="bg1"/>
                </a:solidFill>
                <a:latin typeface="+mn-lt"/>
              </a:rPr>
              <a:t>yönde</a:t>
            </a:r>
            <a:r>
              <a:rPr lang="en-US" sz="2900" dirty="0">
                <a:solidFill>
                  <a:schemeClr val="bg1"/>
                </a:solidFill>
                <a:latin typeface="+mn-lt"/>
              </a:rPr>
              <a:t> </a:t>
            </a:r>
            <a:r>
              <a:rPr lang="en-US" sz="2900" dirty="0" err="1">
                <a:solidFill>
                  <a:schemeClr val="bg1"/>
                </a:solidFill>
                <a:latin typeface="+mn-lt"/>
              </a:rPr>
              <a:t>etkileyen</a:t>
            </a:r>
            <a:r>
              <a:rPr lang="en-US" sz="2900" dirty="0">
                <a:solidFill>
                  <a:schemeClr val="bg1"/>
                </a:solidFill>
                <a:latin typeface="+mn-lt"/>
              </a:rPr>
              <a:t> </a:t>
            </a:r>
            <a:r>
              <a:rPr lang="en-US" sz="2900" dirty="0" err="1">
                <a:solidFill>
                  <a:schemeClr val="bg1"/>
                </a:solidFill>
                <a:latin typeface="+mn-lt"/>
              </a:rPr>
              <a:t>maddelerin</a:t>
            </a:r>
            <a:r>
              <a:rPr lang="en-US" sz="2900" dirty="0">
                <a:solidFill>
                  <a:schemeClr val="bg1"/>
                </a:solidFill>
                <a:latin typeface="+mn-lt"/>
              </a:rPr>
              <a:t> </a:t>
            </a:r>
            <a:r>
              <a:rPr lang="en-US" sz="2900" dirty="0" err="1">
                <a:solidFill>
                  <a:schemeClr val="bg1"/>
                </a:solidFill>
                <a:latin typeface="+mn-lt"/>
              </a:rPr>
              <a:t>kullanılması</a:t>
            </a:r>
            <a:r>
              <a:rPr lang="en-US" sz="2900" dirty="0">
                <a:solidFill>
                  <a:schemeClr val="bg1"/>
                </a:solidFill>
                <a:latin typeface="+mn-lt"/>
              </a:rPr>
              <a:t>,</a:t>
            </a:r>
          </a:p>
          <a:p>
            <a:pPr marL="457200" indent="-457200">
              <a:buFont typeface="Wingdings" panose="05000000000000000000" pitchFamily="2" charset="2"/>
              <a:buChar char="Ø"/>
            </a:pPr>
            <a:r>
              <a:rPr lang="en-US" sz="2900" dirty="0" err="1" smtClean="0">
                <a:solidFill>
                  <a:schemeClr val="bg1"/>
                </a:solidFill>
                <a:latin typeface="+mn-lt"/>
              </a:rPr>
              <a:t>bundan</a:t>
            </a:r>
            <a:r>
              <a:rPr lang="en-US" sz="2900" dirty="0" smtClean="0">
                <a:solidFill>
                  <a:schemeClr val="bg1"/>
                </a:solidFill>
                <a:latin typeface="+mn-lt"/>
              </a:rPr>
              <a:t> </a:t>
            </a:r>
            <a:r>
              <a:rPr lang="en-US" sz="2900" dirty="0" err="1">
                <a:solidFill>
                  <a:schemeClr val="bg1"/>
                </a:solidFill>
                <a:latin typeface="+mn-lt"/>
              </a:rPr>
              <a:t>dolayı</a:t>
            </a:r>
            <a:r>
              <a:rPr lang="en-US" sz="2900" dirty="0">
                <a:solidFill>
                  <a:schemeClr val="bg1"/>
                </a:solidFill>
                <a:latin typeface="+mn-lt"/>
              </a:rPr>
              <a:t> </a:t>
            </a:r>
            <a:r>
              <a:rPr lang="en-US" sz="2900" dirty="0" err="1">
                <a:solidFill>
                  <a:schemeClr val="bg1"/>
                </a:solidFill>
                <a:latin typeface="+mn-lt"/>
              </a:rPr>
              <a:t>zarar</a:t>
            </a:r>
            <a:r>
              <a:rPr lang="en-US" sz="2900" dirty="0">
                <a:solidFill>
                  <a:schemeClr val="bg1"/>
                </a:solidFill>
                <a:latin typeface="+mn-lt"/>
              </a:rPr>
              <a:t> </a:t>
            </a:r>
            <a:r>
              <a:rPr lang="en-US" sz="2900" dirty="0" err="1">
                <a:solidFill>
                  <a:schemeClr val="bg1"/>
                </a:solidFill>
                <a:latin typeface="+mn-lt"/>
              </a:rPr>
              <a:t>görüldüğü</a:t>
            </a:r>
            <a:r>
              <a:rPr lang="en-US" sz="2900" dirty="0">
                <a:solidFill>
                  <a:schemeClr val="bg1"/>
                </a:solidFill>
                <a:latin typeface="+mn-lt"/>
              </a:rPr>
              <a:t> </a:t>
            </a:r>
            <a:r>
              <a:rPr lang="en-US" sz="2900" dirty="0" err="1">
                <a:solidFill>
                  <a:schemeClr val="bg1"/>
                </a:solidFill>
                <a:latin typeface="+mn-lt"/>
              </a:rPr>
              <a:t>hâlde</a:t>
            </a:r>
            <a:r>
              <a:rPr lang="en-US" sz="2900" dirty="0">
                <a:solidFill>
                  <a:schemeClr val="bg1"/>
                </a:solidFill>
                <a:latin typeface="+mn-lt"/>
              </a:rPr>
              <a:t> </a:t>
            </a:r>
            <a:r>
              <a:rPr lang="en-US" sz="2900" dirty="0" err="1">
                <a:solidFill>
                  <a:schemeClr val="bg1"/>
                </a:solidFill>
                <a:latin typeface="+mn-lt"/>
              </a:rPr>
              <a:t>bu</a:t>
            </a:r>
            <a:r>
              <a:rPr lang="en-US" sz="2900" dirty="0">
                <a:solidFill>
                  <a:schemeClr val="bg1"/>
                </a:solidFill>
                <a:latin typeface="+mn-lt"/>
              </a:rPr>
              <a:t> </a:t>
            </a:r>
            <a:r>
              <a:rPr lang="en-US" sz="2900" dirty="0" err="1">
                <a:solidFill>
                  <a:schemeClr val="bg1"/>
                </a:solidFill>
                <a:latin typeface="+mn-lt"/>
              </a:rPr>
              <a:t>maddelerin</a:t>
            </a:r>
            <a:r>
              <a:rPr lang="en-US" sz="2900" dirty="0">
                <a:solidFill>
                  <a:schemeClr val="bg1"/>
                </a:solidFill>
                <a:latin typeface="+mn-lt"/>
              </a:rPr>
              <a:t> </a:t>
            </a:r>
            <a:r>
              <a:rPr lang="en-US" sz="2900" dirty="0" err="1">
                <a:solidFill>
                  <a:schemeClr val="bg1"/>
                </a:solidFill>
                <a:latin typeface="+mn-lt"/>
              </a:rPr>
              <a:t>kullanımının</a:t>
            </a:r>
            <a:r>
              <a:rPr lang="en-US" sz="2900" dirty="0">
                <a:solidFill>
                  <a:schemeClr val="bg1"/>
                </a:solidFill>
                <a:latin typeface="+mn-lt"/>
              </a:rPr>
              <a:t> </a:t>
            </a:r>
            <a:r>
              <a:rPr lang="en-US" sz="2900" dirty="0" err="1">
                <a:solidFill>
                  <a:schemeClr val="bg1"/>
                </a:solidFill>
                <a:latin typeface="+mn-lt"/>
              </a:rPr>
              <a:t>bırakılamaması</a:t>
            </a:r>
            <a:endParaRPr lang="en-US" sz="2900" dirty="0">
              <a:solidFill>
                <a:schemeClr val="bg1"/>
              </a:solidFill>
              <a:latin typeface="+mn-lt"/>
            </a:endParaRPr>
          </a:p>
          <a:p>
            <a:r>
              <a:rPr lang="en-US" sz="2900" dirty="0" err="1">
                <a:solidFill>
                  <a:schemeClr val="bg1"/>
                </a:solidFill>
                <a:latin typeface="+mn-lt"/>
              </a:rPr>
              <a:t>durumuna</a:t>
            </a:r>
            <a:r>
              <a:rPr lang="en-US" sz="2900" dirty="0">
                <a:solidFill>
                  <a:schemeClr val="bg1"/>
                </a:solidFill>
                <a:latin typeface="+mn-lt"/>
              </a:rPr>
              <a:t> </a:t>
            </a:r>
            <a:r>
              <a:rPr lang="en-US" sz="2900" dirty="0" err="1">
                <a:solidFill>
                  <a:schemeClr val="bg1"/>
                </a:solidFill>
                <a:latin typeface="+mn-lt"/>
              </a:rPr>
              <a:t>verilen</a:t>
            </a:r>
            <a:r>
              <a:rPr lang="en-US" sz="2900" dirty="0">
                <a:solidFill>
                  <a:schemeClr val="bg1"/>
                </a:solidFill>
                <a:latin typeface="+mn-lt"/>
              </a:rPr>
              <a:t> </a:t>
            </a:r>
            <a:r>
              <a:rPr lang="en-US" sz="2900" dirty="0" err="1">
                <a:solidFill>
                  <a:schemeClr val="bg1"/>
                </a:solidFill>
                <a:latin typeface="+mn-lt"/>
              </a:rPr>
              <a:t>addır</a:t>
            </a:r>
            <a:r>
              <a:rPr lang="en-US" sz="2900" dirty="0">
                <a:solidFill>
                  <a:schemeClr val="bg1"/>
                </a:solidFill>
                <a:latin typeface="+mn-lt"/>
              </a:rPr>
              <a:t>.</a:t>
            </a:r>
          </a:p>
        </p:txBody>
      </p:sp>
      <p:sp>
        <p:nvSpPr>
          <p:cNvPr id="3" name="TextBox 2"/>
          <p:cNvSpPr txBox="1"/>
          <p:nvPr/>
        </p:nvSpPr>
        <p:spPr>
          <a:xfrm>
            <a:off x="288032" y="188640"/>
            <a:ext cx="8100392" cy="1015663"/>
          </a:xfrm>
          <a:prstGeom prst="rect">
            <a:avLst/>
          </a:prstGeom>
          <a:noFill/>
        </p:spPr>
        <p:txBody>
          <a:bodyPr wrap="square" rtlCol="0">
            <a:spAutoFit/>
          </a:bodyPr>
          <a:lstStyle/>
          <a:p>
            <a:r>
              <a:rPr lang="en-US" sz="6000" dirty="0" err="1" smtClean="0">
                <a:solidFill>
                  <a:srgbClr val="FF0000"/>
                </a:solidFill>
                <a:latin typeface="+mj-lt"/>
              </a:rPr>
              <a:t>Madde</a:t>
            </a:r>
            <a:r>
              <a:rPr lang="tr-TR" sz="6000" dirty="0" smtClean="0">
                <a:solidFill>
                  <a:srgbClr val="FF0000"/>
                </a:solidFill>
                <a:latin typeface="+mj-lt"/>
              </a:rPr>
              <a:t> </a:t>
            </a:r>
            <a:r>
              <a:rPr lang="en-US" sz="6000" dirty="0" err="1" smtClean="0">
                <a:solidFill>
                  <a:srgbClr val="FF0000"/>
                </a:solidFill>
                <a:latin typeface="+mj-lt"/>
              </a:rPr>
              <a:t>bağımlılığı</a:t>
            </a:r>
            <a:r>
              <a:rPr lang="en-US" sz="6000" dirty="0" smtClean="0">
                <a:solidFill>
                  <a:srgbClr val="FF0000"/>
                </a:solidFill>
                <a:latin typeface="+mj-lt"/>
              </a:rPr>
              <a:t> </a:t>
            </a:r>
            <a:r>
              <a:rPr lang="en-US" sz="6000" dirty="0" err="1">
                <a:solidFill>
                  <a:srgbClr val="FF0000"/>
                </a:solidFill>
                <a:latin typeface="+mj-lt"/>
              </a:rPr>
              <a:t>nedir</a:t>
            </a:r>
            <a:r>
              <a:rPr lang="en-US" sz="6000" dirty="0" smtClean="0">
                <a:solidFill>
                  <a:srgbClr val="FF0000"/>
                </a:solidFill>
                <a:latin typeface="+mj-lt"/>
              </a:rPr>
              <a:t>?</a:t>
            </a:r>
            <a:endParaRPr lang="en-US" sz="6000" dirty="0">
              <a:solidFill>
                <a:srgbClr val="FF0000"/>
              </a:solidFill>
              <a:latin typeface="+mj-lt"/>
            </a:endParaRPr>
          </a:p>
        </p:txBody>
      </p:sp>
      <p:sp>
        <p:nvSpPr>
          <p:cNvPr id="8" name="Explosion 1 7"/>
          <p:cNvSpPr/>
          <p:nvPr/>
        </p:nvSpPr>
        <p:spPr>
          <a:xfrm>
            <a:off x="5868144" y="2348880"/>
            <a:ext cx="3384376" cy="3586352"/>
          </a:xfrm>
          <a:prstGeom prst="irregularSeal1">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err="1"/>
              <a:t>Madde</a:t>
            </a:r>
            <a:r>
              <a:rPr lang="en-US" b="1" dirty="0"/>
              <a:t> </a:t>
            </a:r>
            <a:r>
              <a:rPr lang="en-US" b="1" dirty="0" err="1"/>
              <a:t>bağımlılığından</a:t>
            </a:r>
            <a:r>
              <a:rPr lang="en-US" b="1" dirty="0"/>
              <a:t> </a:t>
            </a:r>
            <a:r>
              <a:rPr lang="en-US" b="1" dirty="0" err="1"/>
              <a:t>korunmanın</a:t>
            </a:r>
            <a:r>
              <a:rPr lang="en-US" b="1" dirty="0"/>
              <a:t> </a:t>
            </a:r>
            <a:r>
              <a:rPr lang="en-US" b="1" dirty="0" err="1"/>
              <a:t>en</a:t>
            </a:r>
            <a:r>
              <a:rPr lang="en-US" b="1" dirty="0"/>
              <a:t> </a:t>
            </a:r>
            <a:r>
              <a:rPr lang="en-US" b="1" dirty="0" err="1"/>
              <a:t>iyi</a:t>
            </a:r>
            <a:r>
              <a:rPr lang="en-US" b="1" dirty="0"/>
              <a:t> </a:t>
            </a:r>
            <a:r>
              <a:rPr lang="en-US" b="1" dirty="0" err="1"/>
              <a:t>yolu</a:t>
            </a:r>
            <a:r>
              <a:rPr lang="en-US" b="1" dirty="0"/>
              <a:t> </a:t>
            </a:r>
            <a:r>
              <a:rPr lang="en-US" b="1" dirty="0" err="1"/>
              <a:t>hiç</a:t>
            </a:r>
            <a:r>
              <a:rPr lang="en-US" b="1" dirty="0"/>
              <a:t> </a:t>
            </a:r>
            <a:r>
              <a:rPr lang="en-US" b="1" dirty="0" err="1"/>
              <a:t>başlamamaktır</a:t>
            </a:r>
            <a:r>
              <a:rPr lang="en-US" b="1" dirty="0"/>
              <a:t>.</a:t>
            </a:r>
          </a:p>
        </p:txBody>
      </p:sp>
    </p:spTree>
    <p:extLst>
      <p:ext uri="{BB962C8B-B14F-4D97-AF65-F5344CB8AC3E}">
        <p14:creationId xmlns:p14="http://schemas.microsoft.com/office/powerpoint/2010/main" val="5467785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par>
                          <p:cTn id="8" fill="hold">
                            <p:stCondLst>
                              <p:cond delay="1000"/>
                            </p:stCondLst>
                            <p:childTnLst>
                              <p:par>
                                <p:cTn id="9" presetID="10" presetClass="entr" presetSubtype="0" fill="hold" grpId="1"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2500"/>
                            </p:stCondLst>
                            <p:childTnLst>
                              <p:par>
                                <p:cTn id="13" presetID="26" presetClass="emph" presetSubtype="0" fill="hold" grpId="0" nodeType="afterEffect">
                                  <p:stCondLst>
                                    <p:cond delay="1000"/>
                                  </p:stCondLst>
                                  <p:childTnLst>
                                    <p:animEffect transition="out" filter="fade">
                                      <p:cBhvr>
                                        <p:cTn id="14" dur="500" tmFilter="0, 0; .2, .5; .8, .5; 1, 0"/>
                                        <p:tgtEl>
                                          <p:spTgt spid="8"/>
                                        </p:tgtEl>
                                      </p:cBhvr>
                                    </p:animEffect>
                                    <p:animScale>
                                      <p:cBhvr>
                                        <p:cTn id="15"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8"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323528" y="44624"/>
            <a:ext cx="8640960" cy="1323439"/>
          </a:xfrm>
          <a:prstGeom prst="rect">
            <a:avLst/>
          </a:prstGeom>
          <a:noFill/>
        </p:spPr>
        <p:txBody>
          <a:bodyPr wrap="square" rtlCol="0">
            <a:spAutoFit/>
          </a:bodyPr>
          <a:lstStyle/>
          <a:p>
            <a:r>
              <a:rPr lang="tr-TR" sz="4000" dirty="0" smtClean="0">
                <a:solidFill>
                  <a:schemeClr val="bg1"/>
                </a:solidFill>
                <a:latin typeface="+mj-lt"/>
              </a:rPr>
              <a:t>Madde bağımlılığına engel olmak konusunda bilinçli ebeveyn…</a:t>
            </a:r>
            <a:endParaRPr lang="tr-TR" sz="4000" dirty="0">
              <a:solidFill>
                <a:schemeClr val="bg1"/>
              </a:solidFill>
              <a:latin typeface="+mj-lt"/>
            </a:endParaRPr>
          </a:p>
        </p:txBody>
      </p:sp>
      <p:sp>
        <p:nvSpPr>
          <p:cNvPr id="5" name="TextBox 4"/>
          <p:cNvSpPr txBox="1"/>
          <p:nvPr/>
        </p:nvSpPr>
        <p:spPr>
          <a:xfrm>
            <a:off x="323528" y="1576531"/>
            <a:ext cx="8640960" cy="3508653"/>
          </a:xfrm>
          <a:prstGeom prst="rect">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342900" indent="-342900">
              <a:buFont typeface="Calibri" panose="020F0502020204030204" pitchFamily="34" charset="0"/>
              <a:buChar char="―"/>
            </a:pPr>
            <a:r>
              <a:rPr lang="tr-TR" sz="2600" dirty="0" smtClean="0">
                <a:solidFill>
                  <a:schemeClr val="bg1"/>
                </a:solidFill>
                <a:latin typeface="+mn-lt"/>
              </a:rPr>
              <a:t>çocuğunu </a:t>
            </a:r>
            <a:r>
              <a:rPr lang="tr-TR" sz="2600" dirty="0">
                <a:solidFill>
                  <a:schemeClr val="bg1"/>
                </a:solidFill>
                <a:latin typeface="+mn-lt"/>
              </a:rPr>
              <a:t>madde bağımlılığına kapılmaktan korumada</a:t>
            </a:r>
          </a:p>
          <a:p>
            <a:pPr marL="342900" indent="-342900">
              <a:buFont typeface="Calibri" panose="020F0502020204030204" pitchFamily="34" charset="0"/>
              <a:buChar char="―"/>
            </a:pPr>
            <a:r>
              <a:rPr lang="tr-TR" sz="2600" dirty="0">
                <a:solidFill>
                  <a:schemeClr val="bg1"/>
                </a:solidFill>
                <a:latin typeface="+mn-lt"/>
              </a:rPr>
              <a:t>çocuklarına iyi ve kötü, doğru ve yanlış gibi değerleri kazandırmada</a:t>
            </a:r>
          </a:p>
          <a:p>
            <a:pPr marL="342900" indent="-342900">
              <a:buFont typeface="Calibri" panose="020F0502020204030204" pitchFamily="34" charset="0"/>
              <a:buChar char="―"/>
            </a:pPr>
            <a:r>
              <a:rPr lang="tr-TR" sz="2600" dirty="0">
                <a:solidFill>
                  <a:schemeClr val="bg1"/>
                </a:solidFill>
                <a:latin typeface="+mn-lt"/>
              </a:rPr>
              <a:t>çocuğunun hatalı davranışlarını düzeltmede</a:t>
            </a:r>
          </a:p>
          <a:p>
            <a:pPr marL="342900" indent="-342900">
              <a:buFont typeface="Calibri" panose="020F0502020204030204" pitchFamily="34" charset="0"/>
              <a:buChar char="―"/>
            </a:pPr>
            <a:r>
              <a:rPr lang="tr-TR" sz="2600" dirty="0">
                <a:solidFill>
                  <a:schemeClr val="bg1"/>
                </a:solidFill>
                <a:latin typeface="+mn-lt"/>
              </a:rPr>
              <a:t>çocuklarının olumlu ve sağlıklı davranışlar kazanmalarında</a:t>
            </a:r>
          </a:p>
          <a:p>
            <a:pPr marL="342900" indent="-342900">
              <a:buFont typeface="Calibri" panose="020F0502020204030204" pitchFamily="34" charset="0"/>
              <a:buChar char="―"/>
            </a:pPr>
            <a:r>
              <a:rPr lang="tr-TR" sz="2600" dirty="0" smtClean="0">
                <a:solidFill>
                  <a:schemeClr val="bg1"/>
                </a:solidFill>
                <a:latin typeface="+mn-lt"/>
              </a:rPr>
              <a:t>aile içinde uygun </a:t>
            </a:r>
            <a:r>
              <a:rPr lang="tr-TR" sz="2600" dirty="0">
                <a:solidFill>
                  <a:schemeClr val="bg1"/>
                </a:solidFill>
                <a:latin typeface="+mn-lt"/>
              </a:rPr>
              <a:t>bir disiplin sistemi kurmada</a:t>
            </a:r>
          </a:p>
          <a:p>
            <a:pPr marL="342900" indent="-342900">
              <a:buFont typeface="Calibri" panose="020F0502020204030204" pitchFamily="34" charset="0"/>
              <a:buChar char="―"/>
            </a:pPr>
            <a:r>
              <a:rPr lang="tr-TR" sz="2600" dirty="0">
                <a:solidFill>
                  <a:schemeClr val="bg1"/>
                </a:solidFill>
                <a:latin typeface="+mn-lt"/>
              </a:rPr>
              <a:t>çocuğun ilgi ve ihtiyaçlarına duyarlı olmada</a:t>
            </a:r>
          </a:p>
          <a:p>
            <a:r>
              <a:rPr lang="tr-TR" sz="4000" dirty="0" smtClean="0">
                <a:solidFill>
                  <a:srgbClr val="FF0000"/>
                </a:solidFill>
                <a:latin typeface="+mj-lt"/>
              </a:rPr>
              <a:t>    … etkin ebeveyndir.</a:t>
            </a:r>
            <a:endParaRPr lang="tr-TR" sz="4000" dirty="0">
              <a:solidFill>
                <a:srgbClr val="FF0000"/>
              </a:solidFill>
              <a:latin typeface="+mj-lt"/>
            </a:endParaRPr>
          </a:p>
        </p:txBody>
      </p:sp>
    </p:spTree>
    <p:extLst>
      <p:ext uri="{BB962C8B-B14F-4D97-AF65-F5344CB8AC3E}">
        <p14:creationId xmlns:p14="http://schemas.microsoft.com/office/powerpoint/2010/main" val="255051354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bg/>
                                          </p:spTgt>
                                        </p:tgtEl>
                                        <p:attrNameLst>
                                          <p:attrName>style.visibility</p:attrName>
                                        </p:attrNameLst>
                                      </p:cBhvr>
                                      <p:to>
                                        <p:strVal val="visible"/>
                                      </p:to>
                                    </p:set>
                                    <p:animEffect transition="in" filter="wipe(up)">
                                      <p:cBhvr>
                                        <p:cTn id="11" dur="500"/>
                                        <p:tgtEl>
                                          <p:spTgt spid="5">
                                            <p:bg/>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up)">
                                      <p:cBhvr>
                                        <p:cTn id="15" dur="500"/>
                                        <p:tgtEl>
                                          <p:spTgt spid="5">
                                            <p:txEl>
                                              <p:pRg st="0" end="0"/>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wipe(up)">
                                      <p:cBhvr>
                                        <p:cTn id="19" dur="500"/>
                                        <p:tgtEl>
                                          <p:spTgt spid="5">
                                            <p:txEl>
                                              <p:pRg st="1" end="1"/>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wipe(up)">
                                      <p:cBhvr>
                                        <p:cTn id="23" dur="500"/>
                                        <p:tgtEl>
                                          <p:spTgt spid="5">
                                            <p:txEl>
                                              <p:pRg st="2" end="2"/>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up)">
                                      <p:cBhvr>
                                        <p:cTn id="27" dur="500"/>
                                        <p:tgtEl>
                                          <p:spTgt spid="5">
                                            <p:txEl>
                                              <p:pRg st="3" end="3"/>
                                            </p:txEl>
                                          </p:spTgt>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wipe(up)">
                                      <p:cBhvr>
                                        <p:cTn id="31" dur="500"/>
                                        <p:tgtEl>
                                          <p:spTgt spid="5">
                                            <p:txEl>
                                              <p:pRg st="4" end="4"/>
                                            </p:txEl>
                                          </p:spTgt>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wipe(up)">
                                      <p:cBhvr>
                                        <p:cTn id="35" dur="500"/>
                                        <p:tgtEl>
                                          <p:spTgt spid="5">
                                            <p:txEl>
                                              <p:pRg st="5" end="5"/>
                                            </p:txEl>
                                          </p:spTgt>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animEffect transition="in" filter="wipe(up)">
                                      <p:cBhvr>
                                        <p:cTn id="39"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uiExpand="1"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403648" y="332656"/>
            <a:ext cx="7632848" cy="1938992"/>
          </a:xfrm>
          <a:prstGeom prst="rect">
            <a:avLst/>
          </a:prstGeom>
          <a:noFill/>
        </p:spPr>
        <p:txBody>
          <a:bodyPr wrap="square" rtlCol="0">
            <a:spAutoFit/>
          </a:bodyPr>
          <a:lstStyle/>
          <a:p>
            <a:r>
              <a:rPr lang="tr-TR" sz="4000" dirty="0">
                <a:solidFill>
                  <a:srgbClr val="FF0000"/>
                </a:solidFill>
                <a:latin typeface="+mj-lt"/>
              </a:rPr>
              <a:t>Çocuğumla uyuşturucudan uzak durması konusunda ne zaman konuşmalıyım</a:t>
            </a:r>
            <a:r>
              <a:rPr lang="tr-TR" sz="4000" dirty="0" smtClean="0">
                <a:solidFill>
                  <a:srgbClr val="FF0000"/>
                </a:solidFill>
                <a:latin typeface="+mj-lt"/>
              </a:rPr>
              <a:t>?</a:t>
            </a:r>
            <a:endParaRPr lang="tr-TR" sz="4000" dirty="0">
              <a:solidFill>
                <a:srgbClr val="FF0000"/>
              </a:solidFill>
              <a:latin typeface="+mj-lt"/>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148" y="476672"/>
            <a:ext cx="952500" cy="542925"/>
          </a:xfrm>
          <a:prstGeom prst="rect">
            <a:avLst/>
          </a:prstGeom>
        </p:spPr>
      </p:pic>
    </p:spTree>
    <p:extLst>
      <p:ext uri="{BB962C8B-B14F-4D97-AF65-F5344CB8AC3E}">
        <p14:creationId xmlns:p14="http://schemas.microsoft.com/office/powerpoint/2010/main" val="251317391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403648" y="332656"/>
            <a:ext cx="7632848" cy="2554545"/>
          </a:xfrm>
          <a:prstGeom prst="rect">
            <a:avLst/>
          </a:prstGeom>
          <a:noFill/>
        </p:spPr>
        <p:txBody>
          <a:bodyPr wrap="square" rtlCol="0">
            <a:spAutoFit/>
          </a:bodyPr>
          <a:lstStyle/>
          <a:p>
            <a:r>
              <a:rPr lang="tr-TR" sz="4000" dirty="0" smtClean="0">
                <a:solidFill>
                  <a:srgbClr val="FF0000"/>
                </a:solidFill>
                <a:latin typeface="+mj-lt"/>
              </a:rPr>
              <a:t>Çocuğumla </a:t>
            </a:r>
            <a:r>
              <a:rPr lang="tr-TR" sz="4000" dirty="0">
                <a:solidFill>
                  <a:srgbClr val="FF0000"/>
                </a:solidFill>
                <a:latin typeface="+mj-lt"/>
              </a:rPr>
              <a:t>uyuşturucudan uzak durması konusunda nasıl konuşmalıyım</a:t>
            </a:r>
            <a:r>
              <a:rPr lang="tr-TR" sz="4000" dirty="0" smtClean="0">
                <a:solidFill>
                  <a:srgbClr val="FF0000"/>
                </a:solidFill>
                <a:latin typeface="+mj-lt"/>
              </a:rPr>
              <a:t>? Ona ne söylemeliyim?</a:t>
            </a:r>
            <a:endParaRPr lang="tr-TR" sz="4000" dirty="0">
              <a:solidFill>
                <a:srgbClr val="FF0000"/>
              </a:solidFill>
              <a:latin typeface="+mj-lt"/>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148" y="476672"/>
            <a:ext cx="952500" cy="542925"/>
          </a:xfrm>
          <a:prstGeom prst="rect">
            <a:avLst/>
          </a:prstGeom>
        </p:spPr>
      </p:pic>
    </p:spTree>
    <p:extLst>
      <p:ext uri="{BB962C8B-B14F-4D97-AF65-F5344CB8AC3E}">
        <p14:creationId xmlns:p14="http://schemas.microsoft.com/office/powerpoint/2010/main" val="262614109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323528" y="44624"/>
            <a:ext cx="8640960" cy="1323439"/>
          </a:xfrm>
          <a:prstGeom prst="rect">
            <a:avLst/>
          </a:prstGeom>
          <a:noFill/>
        </p:spPr>
        <p:txBody>
          <a:bodyPr wrap="square" rtlCol="0">
            <a:spAutoFit/>
          </a:bodyPr>
          <a:lstStyle/>
          <a:p>
            <a:r>
              <a:rPr lang="tr-TR" sz="4000" dirty="0">
                <a:solidFill>
                  <a:srgbClr val="FF0000"/>
                </a:solidFill>
                <a:latin typeface="+mj-lt"/>
              </a:rPr>
              <a:t>Çocuklarınızla Aranızda Güçlü Bir Bağ </a:t>
            </a:r>
            <a:r>
              <a:rPr lang="tr-TR" sz="4000" dirty="0" smtClean="0">
                <a:solidFill>
                  <a:srgbClr val="FF0000"/>
                </a:solidFill>
                <a:latin typeface="+mj-lt"/>
              </a:rPr>
              <a:t>Oluşturmak…</a:t>
            </a:r>
            <a:endParaRPr lang="tr-TR" sz="4000" dirty="0">
              <a:solidFill>
                <a:srgbClr val="FF0000"/>
              </a:solidFill>
              <a:latin typeface="+mj-lt"/>
            </a:endParaRPr>
          </a:p>
        </p:txBody>
      </p:sp>
      <p:sp>
        <p:nvSpPr>
          <p:cNvPr id="5" name="TextBox 4"/>
          <p:cNvSpPr txBox="1"/>
          <p:nvPr/>
        </p:nvSpPr>
        <p:spPr>
          <a:xfrm>
            <a:off x="323528" y="1576531"/>
            <a:ext cx="4032448" cy="3693319"/>
          </a:xfrm>
          <a:prstGeom prst="rect">
            <a:avLst/>
          </a:prstGeom>
          <a:noFill/>
        </p:spPr>
        <p:txBody>
          <a:bodyPr wrap="square" rtlCol="0">
            <a:spAutoFit/>
          </a:bodyPr>
          <a:lstStyle/>
          <a:p>
            <a:r>
              <a:rPr lang="tr-TR" sz="2600" dirty="0" smtClean="0">
                <a:latin typeface="+mn-lt"/>
              </a:rPr>
              <a:t>Çocuklarınızla </a:t>
            </a:r>
            <a:r>
              <a:rPr lang="tr-TR" sz="2600" dirty="0">
                <a:latin typeface="+mn-lt"/>
              </a:rPr>
              <a:t>küçük yaşlardan itibaren güçlü bir ilişki geliştirmeli, aranızda kuvvetli bağlar oluşturmaya gayret etmelisiniz. </a:t>
            </a:r>
            <a:r>
              <a:rPr lang="tr-TR" sz="2600" dirty="0" smtClean="0">
                <a:latin typeface="+mn-lt"/>
              </a:rPr>
              <a:t>Bu, çocuklarınız </a:t>
            </a:r>
            <a:r>
              <a:rPr lang="tr-TR" sz="2600" dirty="0">
                <a:latin typeface="+mn-lt"/>
              </a:rPr>
              <a:t>hayatın dalgalı denizlerinde yol alırken onları dalgaların arasından çekip </a:t>
            </a:r>
            <a:r>
              <a:rPr lang="tr-TR" sz="2600" dirty="0" smtClean="0">
                <a:latin typeface="+mn-lt"/>
              </a:rPr>
              <a:t>çıkartacaktır. </a:t>
            </a:r>
            <a:endParaRPr lang="tr-TR" sz="2600" dirty="0">
              <a:latin typeface="+mn-lt"/>
            </a:endParaRPr>
          </a:p>
        </p:txBody>
      </p:sp>
    </p:spTree>
    <p:extLst>
      <p:ext uri="{BB962C8B-B14F-4D97-AF65-F5344CB8AC3E}">
        <p14:creationId xmlns:p14="http://schemas.microsoft.com/office/powerpoint/2010/main" val="173387040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323528" y="44624"/>
            <a:ext cx="8640960" cy="1323439"/>
          </a:xfrm>
          <a:prstGeom prst="rect">
            <a:avLst/>
          </a:prstGeom>
          <a:noFill/>
        </p:spPr>
        <p:txBody>
          <a:bodyPr wrap="square" rtlCol="0">
            <a:spAutoFit/>
          </a:bodyPr>
          <a:lstStyle/>
          <a:p>
            <a:r>
              <a:rPr lang="tr-TR" sz="4000" dirty="0">
                <a:solidFill>
                  <a:srgbClr val="FF0000"/>
                </a:solidFill>
                <a:latin typeface="+mj-lt"/>
              </a:rPr>
              <a:t>Çocuklarınızla Aranızda Güçlü Bir Bağ </a:t>
            </a:r>
            <a:r>
              <a:rPr lang="tr-TR" sz="4000" dirty="0" smtClean="0">
                <a:solidFill>
                  <a:srgbClr val="FF0000"/>
                </a:solidFill>
                <a:latin typeface="+mj-lt"/>
              </a:rPr>
              <a:t>Oluşturmak…</a:t>
            </a:r>
            <a:endParaRPr lang="tr-TR" sz="4000" dirty="0">
              <a:solidFill>
                <a:srgbClr val="FF0000"/>
              </a:solidFill>
              <a:latin typeface="+mj-lt"/>
            </a:endParaRPr>
          </a:p>
        </p:txBody>
      </p:sp>
      <p:sp>
        <p:nvSpPr>
          <p:cNvPr id="5" name="TextBox 4"/>
          <p:cNvSpPr txBox="1"/>
          <p:nvPr/>
        </p:nvSpPr>
        <p:spPr>
          <a:xfrm>
            <a:off x="323528" y="1450764"/>
            <a:ext cx="8640960" cy="4401205"/>
          </a:xfrm>
          <a:prstGeom prst="rect">
            <a:avLst/>
          </a:prstGeom>
          <a:noFill/>
        </p:spPr>
        <p:txBody>
          <a:bodyPr wrap="square" rtlCol="0">
            <a:spAutoFit/>
          </a:bodyPr>
          <a:lstStyle/>
          <a:p>
            <a:pPr marL="342900" indent="-342900">
              <a:buFont typeface="Calibri" panose="020F0502020204030204" pitchFamily="34" charset="0"/>
              <a:buChar char="―"/>
            </a:pPr>
            <a:r>
              <a:rPr lang="tr-TR" sz="2000" dirty="0">
                <a:latin typeface="+mn-lt"/>
              </a:rPr>
              <a:t>Çocuklarınızla her gün düzenli sohbet etmeyi âdet hâline getirin.</a:t>
            </a:r>
          </a:p>
          <a:p>
            <a:pPr marL="342900" indent="-342900">
              <a:buFont typeface="Calibri" panose="020F0502020204030204" pitchFamily="34" charset="0"/>
              <a:buChar char="―"/>
            </a:pPr>
            <a:r>
              <a:rPr lang="tr-TR" sz="2000" dirty="0">
                <a:latin typeface="+mn-lt"/>
              </a:rPr>
              <a:t>Çocuklarınıza fikirlerini sorun ve cevaplarını dikkatle dinleyin.</a:t>
            </a:r>
          </a:p>
          <a:p>
            <a:pPr marL="342900" indent="-342900">
              <a:buFont typeface="Calibri" panose="020F0502020204030204" pitchFamily="34" charset="0"/>
              <a:buChar char="―"/>
            </a:pPr>
            <a:r>
              <a:rPr lang="tr-TR" sz="2000" dirty="0">
                <a:latin typeface="+mn-lt"/>
              </a:rPr>
              <a:t>Çocuklarınıza karşı objektif olmaya, onları yargılamadan, suçlamadan dinlemeye gayret edin.</a:t>
            </a:r>
          </a:p>
          <a:p>
            <a:pPr marL="342900" indent="-342900">
              <a:buFont typeface="Calibri" panose="020F0502020204030204" pitchFamily="34" charset="0"/>
              <a:buChar char="―"/>
            </a:pPr>
            <a:r>
              <a:rPr lang="tr-TR" sz="2000" dirty="0">
                <a:latin typeface="+mn-lt"/>
              </a:rPr>
              <a:t>Çocuklarınızla kurduğunuz iletişimin sadece onları azarlamak, eleştirmek veya tavsiye vermekten ibaret olmamasına özen gösterin.</a:t>
            </a:r>
          </a:p>
          <a:p>
            <a:pPr marL="342900" indent="-342900">
              <a:buFont typeface="Calibri" panose="020F0502020204030204" pitchFamily="34" charset="0"/>
              <a:buChar char="―"/>
            </a:pPr>
            <a:r>
              <a:rPr lang="tr-TR" sz="2000" dirty="0" smtClean="0">
                <a:latin typeface="+mn-lt"/>
              </a:rPr>
              <a:t>Çocuklarınızla </a:t>
            </a:r>
            <a:r>
              <a:rPr lang="tr-TR" sz="2000" dirty="0">
                <a:latin typeface="+mn-lt"/>
              </a:rPr>
              <a:t>birlikte yeterli zaman geçirin ve kendilerini hayatınızın bir parçası olarak hissetmelerini sağlayın.</a:t>
            </a:r>
          </a:p>
          <a:p>
            <a:pPr marL="342900" indent="-342900">
              <a:buFont typeface="Calibri" panose="020F0502020204030204" pitchFamily="34" charset="0"/>
              <a:buChar char="―"/>
            </a:pPr>
            <a:r>
              <a:rPr lang="tr-TR" sz="2000" dirty="0">
                <a:latin typeface="+mn-lt"/>
              </a:rPr>
              <a:t>Çocuğunuzu üzgün veya kırgın gördüğünüzde bu </a:t>
            </a:r>
            <a:r>
              <a:rPr lang="tr-TR" sz="2000" dirty="0" smtClean="0">
                <a:latin typeface="+mn-lt"/>
              </a:rPr>
              <a:t>durumu</a:t>
            </a:r>
            <a:br>
              <a:rPr lang="tr-TR" sz="2000" dirty="0" smtClean="0">
                <a:latin typeface="+mn-lt"/>
              </a:rPr>
            </a:br>
            <a:r>
              <a:rPr lang="tr-TR" sz="2000" dirty="0" smtClean="0">
                <a:latin typeface="+mn-lt"/>
              </a:rPr>
              <a:t> </a:t>
            </a:r>
            <a:r>
              <a:rPr lang="tr-TR" sz="2000" dirty="0">
                <a:latin typeface="+mn-lt"/>
              </a:rPr>
              <a:t>görmezlikten gelmeyin ve neyi olduğunu </a:t>
            </a:r>
            <a:r>
              <a:rPr lang="tr-TR" sz="2000" dirty="0" smtClean="0">
                <a:latin typeface="+mn-lt"/>
              </a:rPr>
              <a:t>sorarak</a:t>
            </a:r>
            <a:br>
              <a:rPr lang="tr-TR" sz="2000" dirty="0" smtClean="0">
                <a:latin typeface="+mn-lt"/>
              </a:rPr>
            </a:br>
            <a:r>
              <a:rPr lang="tr-TR" sz="2000" dirty="0" smtClean="0">
                <a:latin typeface="+mn-lt"/>
              </a:rPr>
              <a:t> </a:t>
            </a:r>
            <a:r>
              <a:rPr lang="tr-TR" sz="2000" dirty="0">
                <a:latin typeface="+mn-lt"/>
              </a:rPr>
              <a:t>onunla ilgilenin.</a:t>
            </a:r>
          </a:p>
          <a:p>
            <a:pPr marL="342900" indent="-342900">
              <a:buFont typeface="Calibri" panose="020F0502020204030204" pitchFamily="34" charset="0"/>
              <a:buChar char="―"/>
            </a:pPr>
            <a:r>
              <a:rPr lang="tr-TR" sz="2000" dirty="0">
                <a:latin typeface="+mn-lt"/>
              </a:rPr>
              <a:t>Çocuğunuzla kurduğunuz iletişimde </a:t>
            </a:r>
            <a:r>
              <a:rPr lang="tr-TR" sz="2000" dirty="0" smtClean="0">
                <a:latin typeface="+mn-lt"/>
              </a:rPr>
              <a:t>onu</a:t>
            </a:r>
            <a:br>
              <a:rPr lang="tr-TR" sz="2000" dirty="0" smtClean="0">
                <a:latin typeface="+mn-lt"/>
              </a:rPr>
            </a:br>
            <a:r>
              <a:rPr lang="tr-TR" sz="2000" dirty="0" smtClean="0">
                <a:latin typeface="+mn-lt"/>
              </a:rPr>
              <a:t>destekleyen ve </a:t>
            </a:r>
            <a:r>
              <a:rPr lang="tr-TR" sz="2000" dirty="0">
                <a:latin typeface="+mn-lt"/>
              </a:rPr>
              <a:t>kendisini iyi hissetmesine </a:t>
            </a:r>
            <a:r>
              <a:rPr lang="tr-TR" sz="2000" dirty="0" smtClean="0">
                <a:latin typeface="+mn-lt"/>
              </a:rPr>
              <a:t>yardımcı</a:t>
            </a:r>
            <a:br>
              <a:rPr lang="tr-TR" sz="2000" dirty="0" smtClean="0">
                <a:latin typeface="+mn-lt"/>
              </a:rPr>
            </a:br>
            <a:r>
              <a:rPr lang="tr-TR" sz="2000" dirty="0" smtClean="0">
                <a:latin typeface="+mn-lt"/>
              </a:rPr>
              <a:t>olan kelimelere </a:t>
            </a:r>
            <a:r>
              <a:rPr lang="tr-TR" sz="2000" dirty="0">
                <a:latin typeface="+mn-lt"/>
              </a:rPr>
              <a:t>yer verin</a:t>
            </a:r>
            <a:r>
              <a:rPr lang="tr-TR" sz="2000" dirty="0" smtClean="0">
                <a:latin typeface="+mn-lt"/>
              </a:rPr>
              <a:t>.</a:t>
            </a:r>
            <a:endParaRPr lang="tr-TR" sz="2000" dirty="0">
              <a:latin typeface="+mn-lt"/>
            </a:endParaRPr>
          </a:p>
        </p:txBody>
      </p:sp>
    </p:spTree>
    <p:extLst>
      <p:ext uri="{BB962C8B-B14F-4D97-AF65-F5344CB8AC3E}">
        <p14:creationId xmlns:p14="http://schemas.microsoft.com/office/powerpoint/2010/main" val="94167046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up)">
                                      <p:cBhvr>
                                        <p:cTn id="15" dur="500"/>
                                        <p:tgtEl>
                                          <p:spTgt spid="5">
                                            <p:txEl>
                                              <p:pRg st="1" end="1"/>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wipe(up)">
                                      <p:cBhvr>
                                        <p:cTn id="19" dur="500"/>
                                        <p:tgtEl>
                                          <p:spTgt spid="5">
                                            <p:txEl>
                                              <p:pRg st="2" end="2"/>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wipe(up)">
                                      <p:cBhvr>
                                        <p:cTn id="23" dur="500"/>
                                        <p:tgtEl>
                                          <p:spTgt spid="5">
                                            <p:txEl>
                                              <p:pRg st="3" end="3"/>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up)">
                                      <p:cBhvr>
                                        <p:cTn id="27" dur="500"/>
                                        <p:tgtEl>
                                          <p:spTgt spid="5">
                                            <p:txEl>
                                              <p:pRg st="4" end="4"/>
                                            </p:txEl>
                                          </p:spTgt>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Effect transition="in" filter="wipe(up)">
                                      <p:cBhvr>
                                        <p:cTn id="31" dur="500"/>
                                        <p:tgtEl>
                                          <p:spTgt spid="5">
                                            <p:txEl>
                                              <p:pRg st="5" end="5"/>
                                            </p:txEl>
                                          </p:spTgt>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wipe(up)">
                                      <p:cBhvr>
                                        <p:cTn id="35"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323528" y="44624"/>
            <a:ext cx="8640960" cy="1323439"/>
          </a:xfrm>
          <a:prstGeom prst="rect">
            <a:avLst/>
          </a:prstGeom>
          <a:noFill/>
        </p:spPr>
        <p:txBody>
          <a:bodyPr wrap="square" rtlCol="0">
            <a:spAutoFit/>
          </a:bodyPr>
          <a:lstStyle/>
          <a:p>
            <a:r>
              <a:rPr lang="tr-TR" sz="4000" dirty="0">
                <a:solidFill>
                  <a:srgbClr val="FF0000"/>
                </a:solidFill>
                <a:latin typeface="+mj-lt"/>
              </a:rPr>
              <a:t>Çocuklarınızla Aranızda Güçlü Bir Bağ </a:t>
            </a:r>
            <a:r>
              <a:rPr lang="tr-TR" sz="4000" dirty="0" smtClean="0">
                <a:solidFill>
                  <a:srgbClr val="FF0000"/>
                </a:solidFill>
                <a:latin typeface="+mj-lt"/>
              </a:rPr>
              <a:t>Oluşturmak…</a:t>
            </a:r>
            <a:endParaRPr lang="tr-TR" sz="4000" dirty="0">
              <a:solidFill>
                <a:srgbClr val="FF0000"/>
              </a:solidFill>
              <a:latin typeface="+mj-lt"/>
            </a:endParaRPr>
          </a:p>
        </p:txBody>
      </p:sp>
      <p:sp>
        <p:nvSpPr>
          <p:cNvPr id="5" name="TextBox 4"/>
          <p:cNvSpPr txBox="1"/>
          <p:nvPr/>
        </p:nvSpPr>
        <p:spPr>
          <a:xfrm>
            <a:off x="323528" y="1576531"/>
            <a:ext cx="7416824" cy="5016758"/>
          </a:xfrm>
          <a:prstGeom prst="rect">
            <a:avLst/>
          </a:prstGeom>
          <a:noFill/>
        </p:spPr>
        <p:txBody>
          <a:bodyPr wrap="square" rtlCol="0">
            <a:spAutoFit/>
          </a:bodyPr>
          <a:lstStyle/>
          <a:p>
            <a:pPr marL="342900" indent="-342900">
              <a:buFont typeface="Calibri" panose="020F0502020204030204" pitchFamily="34" charset="0"/>
              <a:buChar char="―"/>
            </a:pPr>
            <a:r>
              <a:rPr lang="tr-TR" sz="2000" dirty="0" smtClean="0">
                <a:latin typeface="+mn-lt"/>
              </a:rPr>
              <a:t>Aile </a:t>
            </a:r>
            <a:r>
              <a:rPr lang="tr-TR" sz="2000" dirty="0">
                <a:latin typeface="+mn-lt"/>
              </a:rPr>
              <a:t>içi iletişimi geliştirmeye yönelik bilgilerinizi ve tecrübelerinizi arttırın.</a:t>
            </a:r>
          </a:p>
          <a:p>
            <a:pPr marL="342900" indent="-342900">
              <a:buFont typeface="Calibri" panose="020F0502020204030204" pitchFamily="34" charset="0"/>
              <a:buChar char="―"/>
            </a:pPr>
            <a:r>
              <a:rPr lang="tr-TR" sz="2000" dirty="0" smtClean="0">
                <a:latin typeface="+mn-lt"/>
              </a:rPr>
              <a:t>Çocuklarınızla </a:t>
            </a:r>
            <a:r>
              <a:rPr lang="tr-TR" sz="2000" dirty="0">
                <a:latin typeface="+mn-lt"/>
              </a:rPr>
              <a:t>küçük yaşlardan itibaren sağlıklarını korumalarının ve zararlı maddelerden uzak durmalarının önemi ve gerekliliği konusunda konuşmalar yapın.</a:t>
            </a:r>
          </a:p>
          <a:p>
            <a:pPr marL="342900" indent="-342900">
              <a:buFont typeface="Calibri" panose="020F0502020204030204" pitchFamily="34" charset="0"/>
              <a:buChar char="―"/>
            </a:pPr>
            <a:r>
              <a:rPr lang="tr-TR" sz="2000" dirty="0">
                <a:latin typeface="+mn-lt"/>
              </a:rPr>
              <a:t>Ebeveyn olarak doğru birer model olun.</a:t>
            </a:r>
          </a:p>
          <a:p>
            <a:pPr marL="342900" indent="-342900">
              <a:buFont typeface="Calibri" panose="020F0502020204030204" pitchFamily="34" charset="0"/>
              <a:buChar char="―"/>
            </a:pPr>
            <a:r>
              <a:rPr lang="tr-TR" sz="2000" dirty="0">
                <a:latin typeface="+mn-lt"/>
              </a:rPr>
              <a:t>Olaylara verdiğiniz tepkileri gözden geçirin.</a:t>
            </a:r>
          </a:p>
          <a:p>
            <a:pPr marL="342900" indent="-342900">
              <a:buFont typeface="Calibri" panose="020F0502020204030204" pitchFamily="34" charset="0"/>
              <a:buChar char="―"/>
            </a:pPr>
            <a:r>
              <a:rPr lang="tr-TR" sz="2000" dirty="0">
                <a:latin typeface="+mn-lt"/>
              </a:rPr>
              <a:t>Alkole veya maddeye başvurmaksızın nasıl problem çözüleceği, stresle nasıl başa çıkılacağı, nasıl mutlu </a:t>
            </a:r>
            <a:r>
              <a:rPr lang="tr-TR" sz="2000" dirty="0" smtClean="0">
                <a:latin typeface="+mn-lt"/>
              </a:rPr>
              <a:t>olunacağı,</a:t>
            </a:r>
            <a:br>
              <a:rPr lang="tr-TR" sz="2000" dirty="0" smtClean="0">
                <a:latin typeface="+mn-lt"/>
              </a:rPr>
            </a:br>
            <a:r>
              <a:rPr lang="tr-TR" sz="2000" dirty="0" smtClean="0">
                <a:latin typeface="+mn-lt"/>
              </a:rPr>
              <a:t>nasıl </a:t>
            </a:r>
            <a:r>
              <a:rPr lang="tr-TR" sz="2000" dirty="0">
                <a:latin typeface="+mn-lt"/>
              </a:rPr>
              <a:t>eğlenileceği konularında doğru bir </a:t>
            </a:r>
            <a:r>
              <a:rPr lang="tr-TR" sz="2000" dirty="0" smtClean="0">
                <a:latin typeface="+mn-lt"/>
              </a:rPr>
              <a:t>model</a:t>
            </a:r>
            <a:br>
              <a:rPr lang="tr-TR" sz="2000" dirty="0" smtClean="0">
                <a:latin typeface="+mn-lt"/>
              </a:rPr>
            </a:br>
            <a:r>
              <a:rPr lang="tr-TR" sz="2000" dirty="0" smtClean="0">
                <a:latin typeface="+mn-lt"/>
              </a:rPr>
              <a:t>olmaya </a:t>
            </a:r>
            <a:r>
              <a:rPr lang="tr-TR" sz="2000" dirty="0">
                <a:latin typeface="+mn-lt"/>
              </a:rPr>
              <a:t>gayret edin.</a:t>
            </a:r>
          </a:p>
          <a:p>
            <a:pPr marL="342900" indent="-342900">
              <a:buFont typeface="Calibri" panose="020F0502020204030204" pitchFamily="34" charset="0"/>
              <a:buChar char="―"/>
            </a:pPr>
            <a:r>
              <a:rPr lang="tr-TR" sz="2000" dirty="0">
                <a:latin typeface="+mn-lt"/>
              </a:rPr>
              <a:t>Çocuğunuzun cebine asla ihtiyacından </a:t>
            </a:r>
            <a:r>
              <a:rPr lang="tr-TR" sz="2000" dirty="0" smtClean="0">
                <a:latin typeface="+mn-lt"/>
              </a:rPr>
              <a:t>daha</a:t>
            </a:r>
            <a:br>
              <a:rPr lang="tr-TR" sz="2000" dirty="0" smtClean="0">
                <a:latin typeface="+mn-lt"/>
              </a:rPr>
            </a:br>
            <a:r>
              <a:rPr lang="tr-TR" sz="2000" dirty="0" smtClean="0">
                <a:latin typeface="+mn-lt"/>
              </a:rPr>
              <a:t>fazla </a:t>
            </a:r>
            <a:r>
              <a:rPr lang="tr-TR" sz="2000" dirty="0">
                <a:latin typeface="+mn-lt"/>
              </a:rPr>
              <a:t>harçlık koymayın.</a:t>
            </a:r>
          </a:p>
          <a:p>
            <a:pPr marL="342900" indent="-342900">
              <a:buFont typeface="Calibri" panose="020F0502020204030204" pitchFamily="34" charset="0"/>
              <a:buChar char="―"/>
            </a:pPr>
            <a:r>
              <a:rPr lang="tr-TR" sz="2000" dirty="0">
                <a:latin typeface="+mn-lt"/>
              </a:rPr>
              <a:t>Hataları konusundan her zaman affedici olun.</a:t>
            </a:r>
          </a:p>
          <a:p>
            <a:pPr marL="342900" indent="-342900">
              <a:buFont typeface="Calibri" panose="020F0502020204030204" pitchFamily="34" charset="0"/>
              <a:buChar char="―"/>
            </a:pPr>
            <a:r>
              <a:rPr lang="tr-TR" sz="2000" dirty="0">
                <a:latin typeface="+mn-lt"/>
              </a:rPr>
              <a:t>Çocuğunuzun boş zamanlarını geçirebileceği </a:t>
            </a:r>
            <a:r>
              <a:rPr lang="tr-TR" sz="2000" dirty="0" smtClean="0">
                <a:latin typeface="+mn-lt"/>
              </a:rPr>
              <a:t/>
            </a:r>
            <a:br>
              <a:rPr lang="tr-TR" sz="2000" dirty="0" smtClean="0">
                <a:latin typeface="+mn-lt"/>
              </a:rPr>
            </a:br>
            <a:r>
              <a:rPr lang="tr-TR" sz="2000" dirty="0" smtClean="0">
                <a:latin typeface="+mn-lt"/>
              </a:rPr>
              <a:t>bir </a:t>
            </a:r>
            <a:r>
              <a:rPr lang="tr-TR" sz="2000" dirty="0">
                <a:latin typeface="+mn-lt"/>
              </a:rPr>
              <a:t>uğraşısı olmasını sağlayın</a:t>
            </a:r>
            <a:r>
              <a:rPr lang="tr-TR" sz="2000" dirty="0" smtClean="0">
                <a:latin typeface="+mn-lt"/>
              </a:rPr>
              <a:t>.</a:t>
            </a:r>
            <a:endParaRPr lang="tr-TR" sz="2000" dirty="0">
              <a:latin typeface="+mn-lt"/>
            </a:endParaRPr>
          </a:p>
        </p:txBody>
      </p:sp>
    </p:spTree>
    <p:extLst>
      <p:ext uri="{BB962C8B-B14F-4D97-AF65-F5344CB8AC3E}">
        <p14:creationId xmlns:p14="http://schemas.microsoft.com/office/powerpoint/2010/main" val="69131047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up)">
                                      <p:cBhvr>
                                        <p:cTn id="15" dur="500"/>
                                        <p:tgtEl>
                                          <p:spTgt spid="5">
                                            <p:txEl>
                                              <p:pRg st="1" end="1"/>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wipe(up)">
                                      <p:cBhvr>
                                        <p:cTn id="19" dur="500"/>
                                        <p:tgtEl>
                                          <p:spTgt spid="5">
                                            <p:txEl>
                                              <p:pRg st="2" end="2"/>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wipe(up)">
                                      <p:cBhvr>
                                        <p:cTn id="23" dur="500"/>
                                        <p:tgtEl>
                                          <p:spTgt spid="5">
                                            <p:txEl>
                                              <p:pRg st="3" end="3"/>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up)">
                                      <p:cBhvr>
                                        <p:cTn id="27" dur="500"/>
                                        <p:tgtEl>
                                          <p:spTgt spid="5">
                                            <p:txEl>
                                              <p:pRg st="4" end="4"/>
                                            </p:txEl>
                                          </p:spTgt>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Effect transition="in" filter="wipe(up)">
                                      <p:cBhvr>
                                        <p:cTn id="31" dur="500"/>
                                        <p:tgtEl>
                                          <p:spTgt spid="5">
                                            <p:txEl>
                                              <p:pRg st="5" end="5"/>
                                            </p:txEl>
                                          </p:spTgt>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wipe(up)">
                                      <p:cBhvr>
                                        <p:cTn id="35" dur="500"/>
                                        <p:tgtEl>
                                          <p:spTgt spid="5">
                                            <p:txEl>
                                              <p:pRg st="6" end="6"/>
                                            </p:txEl>
                                          </p:spTgt>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Effect transition="in" filter="wipe(up)">
                                      <p:cBhvr>
                                        <p:cTn id="39"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323528" y="44624"/>
            <a:ext cx="8640960" cy="1323439"/>
          </a:xfrm>
          <a:prstGeom prst="rect">
            <a:avLst/>
          </a:prstGeom>
          <a:noFill/>
        </p:spPr>
        <p:txBody>
          <a:bodyPr wrap="square" rtlCol="0">
            <a:spAutoFit/>
          </a:bodyPr>
          <a:lstStyle/>
          <a:p>
            <a:r>
              <a:rPr lang="tr-TR" sz="4000" dirty="0">
                <a:solidFill>
                  <a:srgbClr val="FF0000"/>
                </a:solidFill>
                <a:effectLst>
                  <a:outerShdw blurRad="38100" dist="38100" dir="2700000" algn="tl">
                    <a:srgbClr val="000000">
                      <a:alpha val="43137"/>
                    </a:srgbClr>
                  </a:outerShdw>
                </a:effectLst>
                <a:latin typeface="+mj-lt"/>
              </a:rPr>
              <a:t>Çocuğunuzun Doğru Arkadaşlar Seçmesine Yardımcı Olmak İçin…</a:t>
            </a:r>
          </a:p>
        </p:txBody>
      </p:sp>
      <p:sp>
        <p:nvSpPr>
          <p:cNvPr id="5" name="TextBox 4"/>
          <p:cNvSpPr txBox="1"/>
          <p:nvPr/>
        </p:nvSpPr>
        <p:spPr>
          <a:xfrm>
            <a:off x="323528" y="1576531"/>
            <a:ext cx="8640960" cy="2554545"/>
          </a:xfrm>
          <a:prstGeom prst="rect">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342900" indent="-342900">
              <a:buFont typeface="Calibri" panose="020F0502020204030204" pitchFamily="34" charset="0"/>
              <a:buChar char="―"/>
            </a:pPr>
            <a:r>
              <a:rPr lang="tr-TR" sz="2000" dirty="0" smtClean="0">
                <a:solidFill>
                  <a:schemeClr val="bg1"/>
                </a:solidFill>
                <a:latin typeface="+mn-lt"/>
              </a:rPr>
              <a:t>Çocuğunuzun </a:t>
            </a:r>
            <a:r>
              <a:rPr lang="tr-TR" sz="2000" dirty="0">
                <a:solidFill>
                  <a:schemeClr val="bg1"/>
                </a:solidFill>
                <a:latin typeface="+mn-lt"/>
              </a:rPr>
              <a:t>kimlerle görüştüğünden ve kimlerle arkadaşlık ettiğinden haberdar olun.</a:t>
            </a:r>
          </a:p>
          <a:p>
            <a:pPr marL="342900" indent="-342900">
              <a:buFont typeface="Calibri" panose="020F0502020204030204" pitchFamily="34" charset="0"/>
              <a:buChar char="―"/>
            </a:pPr>
            <a:r>
              <a:rPr lang="tr-TR" sz="2000" dirty="0">
                <a:solidFill>
                  <a:schemeClr val="bg1"/>
                </a:solidFill>
                <a:latin typeface="+mn-lt"/>
              </a:rPr>
              <a:t>Çocuğunuzun arkadaşlarının aileleriyle tanışın.</a:t>
            </a:r>
          </a:p>
          <a:p>
            <a:pPr marL="342900" indent="-342900">
              <a:buFont typeface="Calibri" panose="020F0502020204030204" pitchFamily="34" charset="0"/>
              <a:buChar char="―"/>
            </a:pPr>
            <a:r>
              <a:rPr lang="tr-TR" sz="2000" dirty="0">
                <a:solidFill>
                  <a:schemeClr val="bg1"/>
                </a:solidFill>
                <a:latin typeface="+mn-lt"/>
              </a:rPr>
              <a:t>Okul sonrasında programı olan çocuğunuzun hangi saatte nerede olduğunu mutlaka bilin.</a:t>
            </a:r>
          </a:p>
          <a:p>
            <a:pPr marL="342900" indent="-342900">
              <a:buFont typeface="Calibri" panose="020F0502020204030204" pitchFamily="34" charset="0"/>
              <a:buChar char="―"/>
            </a:pPr>
            <a:r>
              <a:rPr lang="tr-TR" sz="2000" dirty="0">
                <a:solidFill>
                  <a:schemeClr val="bg1"/>
                </a:solidFill>
                <a:latin typeface="+mn-lt"/>
              </a:rPr>
              <a:t>Çocuğunuzu olumlu çevrelere ve faydalı gruplara yönlendirin.</a:t>
            </a:r>
          </a:p>
          <a:p>
            <a:pPr marL="342900" indent="-342900">
              <a:buFont typeface="Calibri" panose="020F0502020204030204" pitchFamily="34" charset="0"/>
              <a:buChar char="―"/>
            </a:pPr>
            <a:r>
              <a:rPr lang="tr-TR" sz="2000" dirty="0">
                <a:solidFill>
                  <a:schemeClr val="bg1"/>
                </a:solidFill>
                <a:latin typeface="+mn-lt"/>
              </a:rPr>
              <a:t>Çocuğunuza akran baskısına direnmeyi öğretin.</a:t>
            </a:r>
          </a:p>
          <a:p>
            <a:pPr marL="342900" indent="-342900">
              <a:buFont typeface="Calibri" panose="020F0502020204030204" pitchFamily="34" charset="0"/>
              <a:buChar char="―"/>
            </a:pPr>
            <a:r>
              <a:rPr lang="tr-TR" sz="2000" dirty="0">
                <a:solidFill>
                  <a:schemeClr val="bg1"/>
                </a:solidFill>
                <a:latin typeface="+mn-lt"/>
              </a:rPr>
              <a:t>Çocuğunuzun öz güven geliştirmesine destek olun.</a:t>
            </a:r>
          </a:p>
        </p:txBody>
      </p:sp>
    </p:spTree>
    <p:extLst>
      <p:ext uri="{BB962C8B-B14F-4D97-AF65-F5344CB8AC3E}">
        <p14:creationId xmlns:p14="http://schemas.microsoft.com/office/powerpoint/2010/main" val="347334207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bg/>
                                          </p:spTgt>
                                        </p:tgtEl>
                                        <p:attrNameLst>
                                          <p:attrName>style.visibility</p:attrName>
                                        </p:attrNameLst>
                                      </p:cBhvr>
                                      <p:to>
                                        <p:strVal val="visible"/>
                                      </p:to>
                                    </p:set>
                                    <p:animEffect transition="in" filter="wipe(up)">
                                      <p:cBhvr>
                                        <p:cTn id="11" dur="500"/>
                                        <p:tgtEl>
                                          <p:spTgt spid="5">
                                            <p:bg/>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up)">
                                      <p:cBhvr>
                                        <p:cTn id="15" dur="500"/>
                                        <p:tgtEl>
                                          <p:spTgt spid="5">
                                            <p:txEl>
                                              <p:pRg st="0" end="0"/>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wipe(up)">
                                      <p:cBhvr>
                                        <p:cTn id="19" dur="500"/>
                                        <p:tgtEl>
                                          <p:spTgt spid="5">
                                            <p:txEl>
                                              <p:pRg st="1" end="1"/>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wipe(up)">
                                      <p:cBhvr>
                                        <p:cTn id="23" dur="500"/>
                                        <p:tgtEl>
                                          <p:spTgt spid="5">
                                            <p:txEl>
                                              <p:pRg st="2" end="2"/>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up)">
                                      <p:cBhvr>
                                        <p:cTn id="27" dur="500"/>
                                        <p:tgtEl>
                                          <p:spTgt spid="5">
                                            <p:txEl>
                                              <p:pRg st="3" end="3"/>
                                            </p:txEl>
                                          </p:spTgt>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wipe(up)">
                                      <p:cBhvr>
                                        <p:cTn id="31" dur="500"/>
                                        <p:tgtEl>
                                          <p:spTgt spid="5">
                                            <p:txEl>
                                              <p:pRg st="4" end="4"/>
                                            </p:txEl>
                                          </p:spTgt>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wipe(up)">
                                      <p:cBhvr>
                                        <p:cTn id="35"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360040" y="44624"/>
            <a:ext cx="8820472" cy="1323439"/>
          </a:xfrm>
          <a:prstGeom prst="rect">
            <a:avLst/>
          </a:prstGeom>
          <a:noFill/>
        </p:spPr>
        <p:txBody>
          <a:bodyPr wrap="square" rtlCol="0">
            <a:spAutoFit/>
          </a:bodyPr>
          <a:lstStyle/>
          <a:p>
            <a:r>
              <a:rPr lang="tr-TR" sz="4000" dirty="0">
                <a:solidFill>
                  <a:srgbClr val="FF0000"/>
                </a:solidFill>
                <a:effectLst>
                  <a:outerShdw blurRad="38100" dist="38100" dir="2700000" algn="tl">
                    <a:srgbClr val="000000">
                      <a:alpha val="43137"/>
                    </a:srgbClr>
                  </a:outerShdw>
                </a:effectLst>
                <a:latin typeface="+mj-lt"/>
              </a:rPr>
              <a:t>Çocuğunuzun maruz kalabileceği akran baskısı karşısında tedbir alabilmeniz için…</a:t>
            </a:r>
          </a:p>
        </p:txBody>
      </p:sp>
      <p:sp>
        <p:nvSpPr>
          <p:cNvPr id="5" name="TextBox 4"/>
          <p:cNvSpPr txBox="1"/>
          <p:nvPr/>
        </p:nvSpPr>
        <p:spPr>
          <a:xfrm>
            <a:off x="323528" y="1416833"/>
            <a:ext cx="8640960" cy="5324535"/>
          </a:xfrm>
          <a:prstGeom prst="rect">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342900" indent="-342900">
              <a:buFont typeface="Calibri" panose="020F0502020204030204" pitchFamily="34" charset="0"/>
              <a:buChar char="―"/>
            </a:pPr>
            <a:r>
              <a:rPr lang="tr-TR" sz="2000" dirty="0" smtClean="0">
                <a:solidFill>
                  <a:schemeClr val="bg1"/>
                </a:solidFill>
                <a:latin typeface="+mn-lt"/>
              </a:rPr>
              <a:t>Akran </a:t>
            </a:r>
            <a:r>
              <a:rPr lang="tr-TR" sz="2000" dirty="0">
                <a:solidFill>
                  <a:schemeClr val="bg1"/>
                </a:solidFill>
                <a:latin typeface="+mn-lt"/>
              </a:rPr>
              <a:t>baskısı, çocuğun yaşıtları ya da içinde bulunduğu grup tarafından bir şeyi yapmaya zorlanması ya da cesaretlendirilmesidir.</a:t>
            </a:r>
          </a:p>
          <a:p>
            <a:pPr marL="342900" indent="-342900">
              <a:buFont typeface="Calibri" panose="020F0502020204030204" pitchFamily="34" charset="0"/>
              <a:buChar char="―"/>
            </a:pPr>
            <a:r>
              <a:rPr lang="tr-TR" sz="2000" dirty="0">
                <a:solidFill>
                  <a:schemeClr val="bg1"/>
                </a:solidFill>
                <a:latin typeface="+mn-lt"/>
              </a:rPr>
              <a:t>Çocuğunuza “hayır” demeyi öğretin.</a:t>
            </a:r>
          </a:p>
          <a:p>
            <a:pPr marL="342900" indent="-342900">
              <a:buFont typeface="Calibri" panose="020F0502020204030204" pitchFamily="34" charset="0"/>
              <a:buChar char="―"/>
            </a:pPr>
            <a:r>
              <a:rPr lang="tr-TR" sz="2000" dirty="0">
                <a:solidFill>
                  <a:schemeClr val="bg1"/>
                </a:solidFill>
                <a:latin typeface="+mn-lt"/>
              </a:rPr>
              <a:t>Duygu ve düşüncelerini korkmadan ve açık yüreklilikle sizinle paylaşabileceği bir ortam oluşturun.</a:t>
            </a:r>
          </a:p>
          <a:p>
            <a:pPr marL="342900" indent="-342900">
              <a:buFont typeface="Calibri" panose="020F0502020204030204" pitchFamily="34" charset="0"/>
              <a:buChar char="―"/>
            </a:pPr>
            <a:r>
              <a:rPr lang="tr-TR" sz="2000" dirty="0">
                <a:solidFill>
                  <a:schemeClr val="bg1"/>
                </a:solidFill>
                <a:latin typeface="+mn-lt"/>
              </a:rPr>
              <a:t>Herhangi bir gruptan baskı gördüğünde veya istemediği bir davranışı yapmaya zorlandığında bunu sizinle veya öğretmenleriyle paylaşabileceği konusunda ona cesaret kazandırın.</a:t>
            </a:r>
          </a:p>
          <a:p>
            <a:pPr marL="342900" indent="-342900">
              <a:buFont typeface="Calibri" panose="020F0502020204030204" pitchFamily="34" charset="0"/>
              <a:buChar char="―"/>
            </a:pPr>
            <a:r>
              <a:rPr lang="tr-TR" sz="2000" dirty="0">
                <a:solidFill>
                  <a:schemeClr val="bg1"/>
                </a:solidFill>
                <a:latin typeface="+mn-lt"/>
              </a:rPr>
              <a:t>Çocuğunuzun davranışlarının sonuçlarını fark etmesini, davranışlarının sonucunda kendisine veya başkalarına verebileceği zararları düşünmesini teşvik edin.</a:t>
            </a:r>
          </a:p>
          <a:p>
            <a:pPr marL="342900" indent="-342900">
              <a:buFont typeface="Calibri" panose="020F0502020204030204" pitchFamily="34" charset="0"/>
              <a:buChar char="―"/>
            </a:pPr>
            <a:r>
              <a:rPr lang="tr-TR" sz="2000" dirty="0">
                <a:solidFill>
                  <a:schemeClr val="bg1"/>
                </a:solidFill>
                <a:latin typeface="+mn-lt"/>
              </a:rPr>
              <a:t>Çocuğunuza kısa ve uzun vadeli hedefler koyun.</a:t>
            </a:r>
          </a:p>
          <a:p>
            <a:pPr marL="342900" indent="-342900">
              <a:buFont typeface="Calibri" panose="020F0502020204030204" pitchFamily="34" charset="0"/>
              <a:buChar char="―"/>
            </a:pPr>
            <a:r>
              <a:rPr lang="tr-TR" sz="2000" dirty="0">
                <a:solidFill>
                  <a:schemeClr val="bg1"/>
                </a:solidFill>
                <a:latin typeface="+mn-lt"/>
              </a:rPr>
              <a:t>Onunla neden okula gittiği, okula gitmesinin esas amacının ne olduğu, </a:t>
            </a:r>
            <a:r>
              <a:rPr lang="tr-TR" sz="2000" dirty="0" smtClean="0">
                <a:solidFill>
                  <a:schemeClr val="bg1"/>
                </a:solidFill>
                <a:latin typeface="+mn-lt"/>
              </a:rPr>
              <a:t>ileride </a:t>
            </a:r>
            <a:r>
              <a:rPr lang="tr-TR" sz="2000" dirty="0">
                <a:solidFill>
                  <a:schemeClr val="bg1"/>
                </a:solidFill>
                <a:latin typeface="+mn-lt"/>
              </a:rPr>
              <a:t>nasıl bir hayat hayal ettiği gibi esas amacına bağlanmasını kolaylaştıracak konuşmalar yapın.</a:t>
            </a:r>
          </a:p>
          <a:p>
            <a:pPr marL="342900" indent="-342900">
              <a:buFont typeface="Calibri" panose="020F0502020204030204" pitchFamily="34" charset="0"/>
              <a:buChar char="―"/>
            </a:pPr>
            <a:r>
              <a:rPr lang="tr-TR" sz="2000" dirty="0">
                <a:solidFill>
                  <a:schemeClr val="bg1"/>
                </a:solidFill>
                <a:latin typeface="+mn-lt"/>
              </a:rPr>
              <a:t>İstemediği veya yanlış olan şeylere karşı koyarak, yanlışa “hayır” diyerek güçlü olabileceğini, esas güçlü ve erdemli davranışın bu olduğunu ona öğretin.</a:t>
            </a:r>
          </a:p>
        </p:txBody>
      </p:sp>
    </p:spTree>
    <p:extLst>
      <p:ext uri="{BB962C8B-B14F-4D97-AF65-F5344CB8AC3E}">
        <p14:creationId xmlns:p14="http://schemas.microsoft.com/office/powerpoint/2010/main" val="11330262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bg/>
                                          </p:spTgt>
                                        </p:tgtEl>
                                        <p:attrNameLst>
                                          <p:attrName>style.visibility</p:attrName>
                                        </p:attrNameLst>
                                      </p:cBhvr>
                                      <p:to>
                                        <p:strVal val="visible"/>
                                      </p:to>
                                    </p:set>
                                    <p:animEffect transition="in" filter="wipe(up)">
                                      <p:cBhvr>
                                        <p:cTn id="11" dur="500"/>
                                        <p:tgtEl>
                                          <p:spTgt spid="5">
                                            <p:bg/>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up)">
                                      <p:cBhvr>
                                        <p:cTn id="15" dur="500"/>
                                        <p:tgtEl>
                                          <p:spTgt spid="5">
                                            <p:txEl>
                                              <p:pRg st="0" end="0"/>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wipe(up)">
                                      <p:cBhvr>
                                        <p:cTn id="19" dur="500"/>
                                        <p:tgtEl>
                                          <p:spTgt spid="5">
                                            <p:txEl>
                                              <p:pRg st="1" end="1"/>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wipe(up)">
                                      <p:cBhvr>
                                        <p:cTn id="23" dur="500"/>
                                        <p:tgtEl>
                                          <p:spTgt spid="5">
                                            <p:txEl>
                                              <p:pRg st="2" end="2"/>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up)">
                                      <p:cBhvr>
                                        <p:cTn id="27" dur="500"/>
                                        <p:tgtEl>
                                          <p:spTgt spid="5">
                                            <p:txEl>
                                              <p:pRg st="3" end="3"/>
                                            </p:txEl>
                                          </p:spTgt>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wipe(up)">
                                      <p:cBhvr>
                                        <p:cTn id="31" dur="500"/>
                                        <p:tgtEl>
                                          <p:spTgt spid="5">
                                            <p:txEl>
                                              <p:pRg st="4" end="4"/>
                                            </p:txEl>
                                          </p:spTgt>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wipe(up)">
                                      <p:cBhvr>
                                        <p:cTn id="35" dur="500"/>
                                        <p:tgtEl>
                                          <p:spTgt spid="5">
                                            <p:txEl>
                                              <p:pRg st="5" end="5"/>
                                            </p:txEl>
                                          </p:spTgt>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animEffect transition="in" filter="wipe(up)">
                                      <p:cBhvr>
                                        <p:cTn id="39" dur="500"/>
                                        <p:tgtEl>
                                          <p:spTgt spid="5">
                                            <p:txEl>
                                              <p:pRg st="6" end="6"/>
                                            </p:txEl>
                                          </p:spTgt>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Effect transition="in" filter="wipe(up)">
                                      <p:cBhvr>
                                        <p:cTn id="43"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360040" y="44624"/>
            <a:ext cx="8820472" cy="1323439"/>
          </a:xfrm>
          <a:prstGeom prst="rect">
            <a:avLst/>
          </a:prstGeom>
          <a:noFill/>
        </p:spPr>
        <p:txBody>
          <a:bodyPr wrap="square" rtlCol="0">
            <a:spAutoFit/>
          </a:bodyPr>
          <a:lstStyle/>
          <a:p>
            <a:r>
              <a:rPr lang="tr-TR" sz="4000" dirty="0">
                <a:solidFill>
                  <a:schemeClr val="bg1"/>
                </a:solidFill>
                <a:latin typeface="+mj-lt"/>
              </a:rPr>
              <a:t>Çocuğunuzun Madde Kullanıp Kullanmadığını Nasıl Anlayabilirsiniz?</a:t>
            </a:r>
          </a:p>
        </p:txBody>
      </p:sp>
      <p:sp>
        <p:nvSpPr>
          <p:cNvPr id="5" name="TextBox 4"/>
          <p:cNvSpPr txBox="1"/>
          <p:nvPr/>
        </p:nvSpPr>
        <p:spPr>
          <a:xfrm>
            <a:off x="323528" y="1576531"/>
            <a:ext cx="4248472" cy="1323439"/>
          </a:xfrm>
          <a:prstGeom prst="rect">
            <a:avLst/>
          </a:prstGeom>
          <a:solidFill>
            <a:srgbClr val="FF0000">
              <a:alpha val="70000"/>
            </a:srgbClr>
          </a:solidFill>
        </p:spPr>
        <p:txBody>
          <a:bodyPr wrap="square" rtlCol="0">
            <a:spAutoFit/>
          </a:bodyPr>
          <a:lstStyle/>
          <a:p>
            <a:r>
              <a:rPr lang="tr-TR" sz="2000" b="1" dirty="0">
                <a:solidFill>
                  <a:schemeClr val="bg1"/>
                </a:solidFill>
                <a:latin typeface="+mn-lt"/>
              </a:rPr>
              <a:t>Üç alandaki belirtilere dikkat </a:t>
            </a:r>
            <a:r>
              <a:rPr lang="tr-TR" sz="2000" b="1" dirty="0" smtClean="0">
                <a:solidFill>
                  <a:schemeClr val="bg1"/>
                </a:solidFill>
                <a:latin typeface="+mn-lt"/>
              </a:rPr>
              <a:t>ediniz:</a:t>
            </a:r>
            <a:endParaRPr lang="tr-TR" sz="2000" b="1" dirty="0">
              <a:solidFill>
                <a:schemeClr val="bg1"/>
              </a:solidFill>
              <a:latin typeface="+mn-lt"/>
            </a:endParaRPr>
          </a:p>
          <a:p>
            <a:pPr marL="342900" indent="-342900">
              <a:buFont typeface="Calibri" panose="020F0502020204030204" pitchFamily="34" charset="0"/>
              <a:buChar char="―"/>
            </a:pPr>
            <a:r>
              <a:rPr lang="tr-TR" sz="2000" b="1" dirty="0" smtClean="0">
                <a:solidFill>
                  <a:schemeClr val="bg1"/>
                </a:solidFill>
                <a:latin typeface="+mn-lt"/>
              </a:rPr>
              <a:t>Fiziksel </a:t>
            </a:r>
            <a:r>
              <a:rPr lang="tr-TR" sz="2000" b="1" dirty="0">
                <a:solidFill>
                  <a:schemeClr val="bg1"/>
                </a:solidFill>
                <a:latin typeface="+mn-lt"/>
              </a:rPr>
              <a:t>Belirtiler</a:t>
            </a:r>
          </a:p>
          <a:p>
            <a:pPr marL="342900" indent="-342900">
              <a:buFont typeface="Calibri" panose="020F0502020204030204" pitchFamily="34" charset="0"/>
              <a:buChar char="―"/>
            </a:pPr>
            <a:r>
              <a:rPr lang="tr-TR" sz="2000" b="1" dirty="0">
                <a:solidFill>
                  <a:schemeClr val="bg1"/>
                </a:solidFill>
                <a:latin typeface="+mn-lt"/>
              </a:rPr>
              <a:t>Davranışsal Belirtiler</a:t>
            </a:r>
          </a:p>
          <a:p>
            <a:pPr marL="342900" indent="-342900">
              <a:buFont typeface="Calibri" panose="020F0502020204030204" pitchFamily="34" charset="0"/>
              <a:buChar char="―"/>
            </a:pPr>
            <a:r>
              <a:rPr lang="tr-TR" sz="2000" b="1" dirty="0">
                <a:solidFill>
                  <a:schemeClr val="bg1"/>
                </a:solidFill>
                <a:latin typeface="+mn-lt"/>
              </a:rPr>
              <a:t>Psikolojik </a:t>
            </a:r>
            <a:r>
              <a:rPr lang="tr-TR" sz="2000" b="1" dirty="0" smtClean="0">
                <a:solidFill>
                  <a:schemeClr val="bg1"/>
                </a:solidFill>
                <a:latin typeface="+mn-lt"/>
              </a:rPr>
              <a:t>Belirtiler</a:t>
            </a:r>
            <a:endParaRPr lang="tr-TR" sz="2000" b="1" dirty="0">
              <a:solidFill>
                <a:schemeClr val="bg1"/>
              </a:solidFill>
              <a:latin typeface="+mn-lt"/>
            </a:endParaRPr>
          </a:p>
        </p:txBody>
      </p:sp>
      <p:sp>
        <p:nvSpPr>
          <p:cNvPr id="4" name="TextBox 4"/>
          <p:cNvSpPr txBox="1"/>
          <p:nvPr/>
        </p:nvSpPr>
        <p:spPr>
          <a:xfrm>
            <a:off x="475928" y="3446998"/>
            <a:ext cx="8200528" cy="1323439"/>
          </a:xfrm>
          <a:prstGeom prst="rect">
            <a:avLst/>
          </a:prstGeom>
          <a:solidFill>
            <a:schemeClr val="tx1">
              <a:alpha val="70000"/>
            </a:schemeClr>
          </a:solidFill>
        </p:spPr>
        <p:txBody>
          <a:bodyPr wrap="square" rtlCol="0">
            <a:spAutoFit/>
          </a:bodyPr>
          <a:lstStyle/>
          <a:p>
            <a:r>
              <a:rPr lang="tr-TR" sz="2000" b="1" smtClean="0">
                <a:solidFill>
                  <a:srgbClr val="FF0000"/>
                </a:solidFill>
                <a:latin typeface="+mn-lt"/>
              </a:rPr>
              <a:t>ANCAK…</a:t>
            </a:r>
            <a:endParaRPr lang="tr-TR" sz="2000" b="1" dirty="0" smtClean="0">
              <a:solidFill>
                <a:srgbClr val="FF0000"/>
              </a:solidFill>
              <a:latin typeface="+mn-lt"/>
            </a:endParaRPr>
          </a:p>
          <a:p>
            <a:r>
              <a:rPr lang="tr-TR" sz="2000" b="1" dirty="0" smtClean="0">
                <a:solidFill>
                  <a:schemeClr val="bg1"/>
                </a:solidFill>
                <a:latin typeface="+mn-lt"/>
              </a:rPr>
              <a:t>Kullanılan </a:t>
            </a:r>
            <a:r>
              <a:rPr lang="tr-TR" sz="2000" b="1" dirty="0">
                <a:solidFill>
                  <a:schemeClr val="bg1"/>
                </a:solidFill>
                <a:latin typeface="+mn-lt"/>
              </a:rPr>
              <a:t>maddeye bağlı olarak farklı belirtiler olabileceğini unutmayınız. </a:t>
            </a:r>
            <a:r>
              <a:rPr lang="tr-TR" sz="2000" b="1" dirty="0" smtClean="0">
                <a:solidFill>
                  <a:schemeClr val="bg1"/>
                </a:solidFill>
                <a:latin typeface="+mn-lt"/>
              </a:rPr>
              <a:t>Bu üç </a:t>
            </a:r>
            <a:r>
              <a:rPr lang="tr-TR" sz="2000" b="1" dirty="0">
                <a:solidFill>
                  <a:schemeClr val="bg1"/>
                </a:solidFill>
                <a:latin typeface="+mn-lt"/>
              </a:rPr>
              <a:t>alandaki bazı belirtileri </a:t>
            </a:r>
            <a:r>
              <a:rPr lang="tr-TR" sz="2000" b="1" dirty="0" smtClean="0">
                <a:solidFill>
                  <a:schemeClr val="bg1"/>
                </a:solidFill>
                <a:latin typeface="+mn-lt"/>
              </a:rPr>
              <a:t>gördüğünüzde, </a:t>
            </a:r>
            <a:r>
              <a:rPr lang="tr-TR" sz="2000" b="1" dirty="0">
                <a:solidFill>
                  <a:schemeClr val="bg1"/>
                </a:solidFill>
                <a:latin typeface="+mn-lt"/>
              </a:rPr>
              <a:t>bu durumun başka bir sebepten kaynaklanıp kaynaklanmadığına emin olunuz</a:t>
            </a:r>
            <a:r>
              <a:rPr lang="tr-TR" sz="2000" b="1" dirty="0" smtClean="0">
                <a:solidFill>
                  <a:schemeClr val="bg1"/>
                </a:solidFill>
                <a:latin typeface="+mn-lt"/>
              </a:rPr>
              <a:t>.</a:t>
            </a:r>
            <a:endParaRPr lang="tr-TR" sz="2000" b="1" dirty="0">
              <a:solidFill>
                <a:schemeClr val="bg1"/>
              </a:solidFill>
              <a:latin typeface="+mn-lt"/>
            </a:endParaRPr>
          </a:p>
        </p:txBody>
      </p:sp>
    </p:spTree>
    <p:extLst>
      <p:ext uri="{BB962C8B-B14F-4D97-AF65-F5344CB8AC3E}">
        <p14:creationId xmlns:p14="http://schemas.microsoft.com/office/powerpoint/2010/main" val="287935737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1" fill="hold" grpId="0" nodeType="afterEffect">
                                  <p:stCondLst>
                                    <p:cond delay="50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P spid="4" grpId="0" uiExpan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360040" y="44624"/>
            <a:ext cx="8820472" cy="1323439"/>
          </a:xfrm>
          <a:prstGeom prst="rect">
            <a:avLst/>
          </a:prstGeom>
          <a:noFill/>
        </p:spPr>
        <p:txBody>
          <a:bodyPr wrap="square" rtlCol="0">
            <a:spAutoFit/>
          </a:bodyPr>
          <a:lstStyle/>
          <a:p>
            <a:r>
              <a:rPr lang="tr-TR" sz="4000" dirty="0">
                <a:solidFill>
                  <a:srgbClr val="FF0000"/>
                </a:solidFill>
                <a:effectLst>
                  <a:outerShdw blurRad="38100" dist="38100" dir="2700000" algn="tl">
                    <a:srgbClr val="000000">
                      <a:alpha val="43137"/>
                    </a:srgbClr>
                  </a:outerShdw>
                </a:effectLst>
                <a:latin typeface="+mj-lt"/>
              </a:rPr>
              <a:t>Madde Kullananda Görülebilecek Bazı </a:t>
            </a:r>
            <a:r>
              <a:rPr lang="tr-TR" sz="4000" b="1" dirty="0">
                <a:latin typeface="+mj-lt"/>
              </a:rPr>
              <a:t>Fiziksel Belirtiler</a:t>
            </a:r>
          </a:p>
        </p:txBody>
      </p:sp>
      <p:sp>
        <p:nvSpPr>
          <p:cNvPr id="4" name="TextBox 4"/>
          <p:cNvSpPr txBox="1"/>
          <p:nvPr/>
        </p:nvSpPr>
        <p:spPr>
          <a:xfrm>
            <a:off x="475928" y="1700808"/>
            <a:ext cx="8640960" cy="4401205"/>
          </a:xfrm>
          <a:prstGeom prst="rect">
            <a:avLst/>
          </a:prstGeom>
          <a:noFill/>
        </p:spPr>
        <p:txBody>
          <a:bodyPr wrap="square" rtlCol="0">
            <a:spAutoFit/>
          </a:bodyPr>
          <a:lstStyle/>
          <a:p>
            <a:pPr marL="342900" indent="-342900">
              <a:buFont typeface="Calibri" panose="020F0502020204030204" pitchFamily="34" charset="0"/>
              <a:buChar char="―"/>
            </a:pPr>
            <a:r>
              <a:rPr lang="tr-TR" sz="2000" dirty="0">
                <a:latin typeface="+mn-lt"/>
              </a:rPr>
              <a:t>Gözlerde kızarıklık ve göz bebeklerinde büyüme</a:t>
            </a:r>
          </a:p>
          <a:p>
            <a:pPr marL="342900" indent="-342900">
              <a:buFont typeface="Calibri" panose="020F0502020204030204" pitchFamily="34" charset="0"/>
              <a:buChar char="―"/>
            </a:pPr>
            <a:r>
              <a:rPr lang="tr-TR" sz="2000" dirty="0">
                <a:latin typeface="+mn-lt"/>
              </a:rPr>
              <a:t>Ani kilo kaybı</a:t>
            </a:r>
          </a:p>
          <a:p>
            <a:pPr marL="342900" indent="-342900">
              <a:buFont typeface="Calibri" panose="020F0502020204030204" pitchFamily="34" charset="0"/>
              <a:buChar char="―"/>
            </a:pPr>
            <a:r>
              <a:rPr lang="tr-TR" sz="2000" dirty="0">
                <a:latin typeface="+mn-lt"/>
              </a:rPr>
              <a:t>Kusma veya iştahsızlık</a:t>
            </a:r>
          </a:p>
          <a:p>
            <a:pPr marL="342900" indent="-342900">
              <a:buFont typeface="Calibri" panose="020F0502020204030204" pitchFamily="34" charset="0"/>
              <a:buChar char="―"/>
            </a:pPr>
            <a:r>
              <a:rPr lang="tr-TR" sz="2000" dirty="0">
                <a:latin typeface="+mn-lt"/>
              </a:rPr>
              <a:t>Uyku bozuklukları (aşırı uyuma, uyuyamama vb.)</a:t>
            </a:r>
          </a:p>
          <a:p>
            <a:pPr marL="342900" indent="-342900">
              <a:buFont typeface="Calibri" panose="020F0502020204030204" pitchFamily="34" charset="0"/>
              <a:buChar char="―"/>
            </a:pPr>
            <a:r>
              <a:rPr lang="tr-TR" sz="2000" dirty="0">
                <a:latin typeface="+mn-lt"/>
              </a:rPr>
              <a:t>Sık sık burun kanaması</a:t>
            </a:r>
          </a:p>
          <a:p>
            <a:pPr marL="342900" indent="-342900">
              <a:buFont typeface="Calibri" panose="020F0502020204030204" pitchFamily="34" charset="0"/>
              <a:buChar char="―"/>
            </a:pPr>
            <a:r>
              <a:rPr lang="tr-TR" sz="2000" dirty="0">
                <a:latin typeface="+mn-lt"/>
              </a:rPr>
              <a:t>Epilepsiye bağlı olmayan kasılma nöbetleri</a:t>
            </a:r>
          </a:p>
          <a:p>
            <a:pPr marL="342900" indent="-342900">
              <a:buFont typeface="Calibri" panose="020F0502020204030204" pitchFamily="34" charset="0"/>
              <a:buChar char="―"/>
            </a:pPr>
            <a:r>
              <a:rPr lang="tr-TR" sz="2000" dirty="0">
                <a:latin typeface="+mn-lt"/>
              </a:rPr>
              <a:t>Fiziksel görünümde değişiklik</a:t>
            </a:r>
          </a:p>
          <a:p>
            <a:pPr marL="342900" indent="-342900">
              <a:buFont typeface="Calibri" panose="020F0502020204030204" pitchFamily="34" charset="0"/>
              <a:buChar char="―"/>
            </a:pPr>
            <a:r>
              <a:rPr lang="tr-TR" sz="2000" dirty="0">
                <a:latin typeface="+mn-lt"/>
              </a:rPr>
              <a:t>Kişisel bakımı ihmal etme</a:t>
            </a:r>
          </a:p>
          <a:p>
            <a:pPr marL="342900" indent="-342900">
              <a:buFont typeface="Calibri" panose="020F0502020204030204" pitchFamily="34" charset="0"/>
              <a:buChar char="―"/>
            </a:pPr>
            <a:r>
              <a:rPr lang="tr-TR" sz="2000" dirty="0">
                <a:latin typeface="+mn-lt"/>
              </a:rPr>
              <a:t>Hareketlerde dikkat çeken koordinasyon bozukluğu veya dengesizlik</a:t>
            </a:r>
          </a:p>
          <a:p>
            <a:pPr marL="342900" indent="-342900">
              <a:buFont typeface="Calibri" panose="020F0502020204030204" pitchFamily="34" charset="0"/>
              <a:buChar char="―"/>
            </a:pPr>
            <a:r>
              <a:rPr lang="tr-TR" sz="2000" dirty="0">
                <a:latin typeface="+mn-lt"/>
              </a:rPr>
              <a:t>Alışılmadık bir ağız kokusu</a:t>
            </a:r>
          </a:p>
          <a:p>
            <a:pPr marL="342900" indent="-342900">
              <a:buFont typeface="Calibri" panose="020F0502020204030204" pitchFamily="34" charset="0"/>
              <a:buChar char="―"/>
            </a:pPr>
            <a:r>
              <a:rPr lang="tr-TR" sz="2000" dirty="0">
                <a:latin typeface="+mn-lt"/>
              </a:rPr>
              <a:t>Vücutta veya ellerde istemsiz titreme</a:t>
            </a:r>
          </a:p>
          <a:p>
            <a:pPr marL="342900" indent="-342900">
              <a:buFont typeface="Calibri" panose="020F0502020204030204" pitchFamily="34" charset="0"/>
              <a:buChar char="―"/>
            </a:pPr>
            <a:r>
              <a:rPr lang="tr-TR" sz="2000" dirty="0">
                <a:latin typeface="+mn-lt"/>
              </a:rPr>
              <a:t>Tutarsız veya geveleyerek konuşma</a:t>
            </a:r>
          </a:p>
          <a:p>
            <a:pPr marL="342900" indent="-342900">
              <a:buFont typeface="Calibri" panose="020F0502020204030204" pitchFamily="34" charset="0"/>
              <a:buChar char="―"/>
            </a:pPr>
            <a:r>
              <a:rPr lang="tr-TR" sz="2000" dirty="0">
                <a:latin typeface="+mn-lt"/>
              </a:rPr>
              <a:t>Bitkinlik, dalgınlık</a:t>
            </a:r>
          </a:p>
          <a:p>
            <a:pPr marL="342900" indent="-342900">
              <a:buFont typeface="Calibri" panose="020F0502020204030204" pitchFamily="34" charset="0"/>
              <a:buChar char="―"/>
            </a:pPr>
            <a:r>
              <a:rPr lang="tr-TR" sz="2000" dirty="0">
                <a:latin typeface="+mn-lt"/>
              </a:rPr>
              <a:t>Sinirlilik ve saldırganlık hâli</a:t>
            </a:r>
          </a:p>
        </p:txBody>
      </p:sp>
    </p:spTree>
    <p:extLst>
      <p:ext uri="{BB962C8B-B14F-4D97-AF65-F5344CB8AC3E}">
        <p14:creationId xmlns:p14="http://schemas.microsoft.com/office/powerpoint/2010/main" val="3576715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up)">
                                      <p:cBhvr>
                                        <p:cTn id="11" dur="500"/>
                                        <p:tgtEl>
                                          <p:spTgt spid="4">
                                            <p:txEl>
                                              <p:pRg st="0" end="0"/>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up)">
                                      <p:cBhvr>
                                        <p:cTn id="15" dur="500"/>
                                        <p:tgtEl>
                                          <p:spTgt spid="4">
                                            <p:txEl>
                                              <p:pRg st="1" end="1"/>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up)">
                                      <p:cBhvr>
                                        <p:cTn id="19" dur="500"/>
                                        <p:tgtEl>
                                          <p:spTgt spid="4">
                                            <p:txEl>
                                              <p:pRg st="2" end="2"/>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wipe(up)">
                                      <p:cBhvr>
                                        <p:cTn id="23" dur="500"/>
                                        <p:tgtEl>
                                          <p:spTgt spid="4">
                                            <p:txEl>
                                              <p:pRg st="3" end="3"/>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up)">
                                      <p:cBhvr>
                                        <p:cTn id="27" dur="500"/>
                                        <p:tgtEl>
                                          <p:spTgt spid="4">
                                            <p:txEl>
                                              <p:pRg st="4" end="4"/>
                                            </p:txEl>
                                          </p:spTgt>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wipe(up)">
                                      <p:cBhvr>
                                        <p:cTn id="31" dur="500"/>
                                        <p:tgtEl>
                                          <p:spTgt spid="4">
                                            <p:txEl>
                                              <p:pRg st="5" end="5"/>
                                            </p:txEl>
                                          </p:spTgt>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wipe(up)">
                                      <p:cBhvr>
                                        <p:cTn id="35" dur="500"/>
                                        <p:tgtEl>
                                          <p:spTgt spid="4">
                                            <p:txEl>
                                              <p:pRg st="6" end="6"/>
                                            </p:txEl>
                                          </p:spTgt>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Effect transition="in" filter="wipe(up)">
                                      <p:cBhvr>
                                        <p:cTn id="39" dur="500"/>
                                        <p:tgtEl>
                                          <p:spTgt spid="4">
                                            <p:txEl>
                                              <p:pRg st="7" end="7"/>
                                            </p:txEl>
                                          </p:spTgt>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Effect transition="in" filter="wipe(up)">
                                      <p:cBhvr>
                                        <p:cTn id="43" dur="500"/>
                                        <p:tgtEl>
                                          <p:spTgt spid="4">
                                            <p:txEl>
                                              <p:pRg st="8" end="8"/>
                                            </p:txEl>
                                          </p:spTgt>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wipe(up)">
                                      <p:cBhvr>
                                        <p:cTn id="47" dur="500"/>
                                        <p:tgtEl>
                                          <p:spTgt spid="4">
                                            <p:txEl>
                                              <p:pRg st="9" end="9"/>
                                            </p:txEl>
                                          </p:spTgt>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
                                            <p:txEl>
                                              <p:pRg st="10" end="10"/>
                                            </p:txEl>
                                          </p:spTgt>
                                        </p:tgtEl>
                                        <p:attrNameLst>
                                          <p:attrName>style.visibility</p:attrName>
                                        </p:attrNameLst>
                                      </p:cBhvr>
                                      <p:to>
                                        <p:strVal val="visible"/>
                                      </p:to>
                                    </p:set>
                                    <p:animEffect transition="in" filter="wipe(up)">
                                      <p:cBhvr>
                                        <p:cTn id="51" dur="500"/>
                                        <p:tgtEl>
                                          <p:spTgt spid="4">
                                            <p:txEl>
                                              <p:pRg st="10" end="10"/>
                                            </p:txEl>
                                          </p:spTgt>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
                                            <p:txEl>
                                              <p:pRg st="11" end="11"/>
                                            </p:txEl>
                                          </p:spTgt>
                                        </p:tgtEl>
                                        <p:attrNameLst>
                                          <p:attrName>style.visibility</p:attrName>
                                        </p:attrNameLst>
                                      </p:cBhvr>
                                      <p:to>
                                        <p:strVal val="visible"/>
                                      </p:to>
                                    </p:set>
                                    <p:animEffect transition="in" filter="wipe(up)">
                                      <p:cBhvr>
                                        <p:cTn id="55" dur="500"/>
                                        <p:tgtEl>
                                          <p:spTgt spid="4">
                                            <p:txEl>
                                              <p:pRg st="11" end="11"/>
                                            </p:txEl>
                                          </p:spTgt>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4">
                                            <p:txEl>
                                              <p:pRg st="12" end="12"/>
                                            </p:txEl>
                                          </p:spTgt>
                                        </p:tgtEl>
                                        <p:attrNameLst>
                                          <p:attrName>style.visibility</p:attrName>
                                        </p:attrNameLst>
                                      </p:cBhvr>
                                      <p:to>
                                        <p:strVal val="visible"/>
                                      </p:to>
                                    </p:set>
                                    <p:animEffect transition="in" filter="wipe(up)">
                                      <p:cBhvr>
                                        <p:cTn id="59" dur="500"/>
                                        <p:tgtEl>
                                          <p:spTgt spid="4">
                                            <p:txEl>
                                              <p:pRg st="12" end="12"/>
                                            </p:txEl>
                                          </p:spTgt>
                                        </p:tgtEl>
                                      </p:cBhvr>
                                    </p:animEffect>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4">
                                            <p:txEl>
                                              <p:pRg st="13" end="13"/>
                                            </p:txEl>
                                          </p:spTgt>
                                        </p:tgtEl>
                                        <p:attrNameLst>
                                          <p:attrName>style.visibility</p:attrName>
                                        </p:attrNameLst>
                                      </p:cBhvr>
                                      <p:to>
                                        <p:strVal val="visible"/>
                                      </p:to>
                                    </p:set>
                                    <p:animEffect transition="in" filter="wipe(up)">
                                      <p:cBhvr>
                                        <p:cTn id="63"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319475" y="527189"/>
            <a:ext cx="8573005" cy="3477875"/>
          </a:xfrm>
          <a:prstGeom prst="rect">
            <a:avLst/>
          </a:prstGeom>
          <a:noFill/>
        </p:spPr>
        <p:txBody>
          <a:bodyPr wrap="square" rtlCol="0">
            <a:spAutoFit/>
          </a:bodyPr>
          <a:lstStyle/>
          <a:p>
            <a:r>
              <a:rPr lang="en-US" sz="4400" dirty="0">
                <a:solidFill>
                  <a:schemeClr val="bg1"/>
                </a:solidFill>
                <a:latin typeface="+mn-lt"/>
              </a:rPr>
              <a:t>Hem </a:t>
            </a:r>
            <a:r>
              <a:rPr lang="en-US" sz="4400" dirty="0" err="1">
                <a:solidFill>
                  <a:schemeClr val="bg1"/>
                </a:solidFill>
                <a:latin typeface="+mn-lt"/>
              </a:rPr>
              <a:t>bireyde</a:t>
            </a:r>
            <a:r>
              <a:rPr lang="en-US" sz="4400" dirty="0">
                <a:solidFill>
                  <a:schemeClr val="bg1"/>
                </a:solidFill>
                <a:latin typeface="+mn-lt"/>
              </a:rPr>
              <a:t> </a:t>
            </a:r>
            <a:r>
              <a:rPr lang="en-US" sz="4400" dirty="0" err="1">
                <a:solidFill>
                  <a:schemeClr val="bg1"/>
                </a:solidFill>
                <a:latin typeface="+mn-lt"/>
              </a:rPr>
              <a:t>fizyolojik</a:t>
            </a:r>
            <a:r>
              <a:rPr lang="en-US" sz="4400" dirty="0">
                <a:solidFill>
                  <a:schemeClr val="bg1"/>
                </a:solidFill>
                <a:latin typeface="+mn-lt"/>
              </a:rPr>
              <a:t> </a:t>
            </a:r>
            <a:r>
              <a:rPr lang="en-US" sz="4400" dirty="0" err="1">
                <a:solidFill>
                  <a:schemeClr val="bg1"/>
                </a:solidFill>
                <a:latin typeface="+mn-lt"/>
              </a:rPr>
              <a:t>ve</a:t>
            </a:r>
            <a:r>
              <a:rPr lang="en-US" sz="4400" dirty="0">
                <a:solidFill>
                  <a:schemeClr val="bg1"/>
                </a:solidFill>
                <a:latin typeface="+mn-lt"/>
              </a:rPr>
              <a:t> </a:t>
            </a:r>
            <a:r>
              <a:rPr lang="en-US" sz="4400" dirty="0" err="1">
                <a:solidFill>
                  <a:schemeClr val="bg1"/>
                </a:solidFill>
                <a:latin typeface="+mn-lt"/>
              </a:rPr>
              <a:t>psikolojik</a:t>
            </a:r>
            <a:r>
              <a:rPr lang="en-US" sz="4400" dirty="0">
                <a:solidFill>
                  <a:schemeClr val="bg1"/>
                </a:solidFill>
                <a:latin typeface="+mn-lt"/>
              </a:rPr>
              <a:t> </a:t>
            </a:r>
            <a:r>
              <a:rPr lang="en-US" sz="4400" dirty="0" err="1">
                <a:solidFill>
                  <a:schemeClr val="bg1"/>
                </a:solidFill>
                <a:latin typeface="+mn-lt"/>
              </a:rPr>
              <a:t>tahribatlara</a:t>
            </a:r>
            <a:r>
              <a:rPr lang="en-US" sz="4400" dirty="0">
                <a:solidFill>
                  <a:schemeClr val="bg1"/>
                </a:solidFill>
                <a:latin typeface="+mn-lt"/>
              </a:rPr>
              <a:t> hem de </a:t>
            </a:r>
            <a:r>
              <a:rPr lang="en-US" sz="4400" dirty="0" err="1">
                <a:solidFill>
                  <a:schemeClr val="bg1"/>
                </a:solidFill>
                <a:latin typeface="+mn-lt"/>
              </a:rPr>
              <a:t>toplumsal</a:t>
            </a:r>
            <a:r>
              <a:rPr lang="en-US" sz="4400" dirty="0">
                <a:solidFill>
                  <a:schemeClr val="bg1"/>
                </a:solidFill>
                <a:latin typeface="+mn-lt"/>
              </a:rPr>
              <a:t> </a:t>
            </a:r>
            <a:r>
              <a:rPr lang="en-US" sz="4400" dirty="0" err="1">
                <a:solidFill>
                  <a:schemeClr val="bg1"/>
                </a:solidFill>
                <a:latin typeface="+mn-lt"/>
              </a:rPr>
              <a:t>problemlere</a:t>
            </a:r>
            <a:r>
              <a:rPr lang="en-US" sz="4400" dirty="0">
                <a:solidFill>
                  <a:schemeClr val="bg1"/>
                </a:solidFill>
                <a:latin typeface="+mn-lt"/>
              </a:rPr>
              <a:t> </a:t>
            </a:r>
            <a:r>
              <a:rPr lang="en-US" sz="4400" dirty="0" err="1">
                <a:solidFill>
                  <a:schemeClr val="bg1"/>
                </a:solidFill>
                <a:latin typeface="+mn-lt"/>
              </a:rPr>
              <a:t>sebep</a:t>
            </a:r>
            <a:r>
              <a:rPr lang="en-US" sz="4400" dirty="0">
                <a:solidFill>
                  <a:schemeClr val="bg1"/>
                </a:solidFill>
                <a:latin typeface="+mn-lt"/>
              </a:rPr>
              <a:t> </a:t>
            </a:r>
            <a:r>
              <a:rPr lang="en-US" sz="4400" dirty="0" err="1">
                <a:solidFill>
                  <a:schemeClr val="bg1"/>
                </a:solidFill>
                <a:latin typeface="+mn-lt"/>
              </a:rPr>
              <a:t>olan</a:t>
            </a:r>
            <a:r>
              <a:rPr lang="en-US" sz="4400" dirty="0">
                <a:solidFill>
                  <a:schemeClr val="bg1"/>
                </a:solidFill>
                <a:latin typeface="+mn-lt"/>
              </a:rPr>
              <a:t> </a:t>
            </a:r>
            <a:r>
              <a:rPr lang="tr-TR" sz="4400" dirty="0" smtClean="0">
                <a:solidFill>
                  <a:schemeClr val="bg1"/>
                </a:solidFill>
                <a:latin typeface="+mn-lt"/>
              </a:rPr>
              <a:t/>
            </a:r>
            <a:br>
              <a:rPr lang="tr-TR" sz="4400" dirty="0" smtClean="0">
                <a:solidFill>
                  <a:schemeClr val="bg1"/>
                </a:solidFill>
                <a:latin typeface="+mn-lt"/>
              </a:rPr>
            </a:br>
            <a:r>
              <a:rPr lang="tr-TR" sz="4400" dirty="0" smtClean="0">
                <a:solidFill>
                  <a:schemeClr val="bg1"/>
                </a:solidFill>
                <a:latin typeface="+mn-lt"/>
              </a:rPr>
              <a:t>	 </a:t>
            </a:r>
            <a:r>
              <a:rPr lang="en-US" sz="4400" dirty="0" err="1" smtClean="0">
                <a:solidFill>
                  <a:srgbClr val="FF0000"/>
                </a:solidFill>
                <a:latin typeface="+mn-lt"/>
              </a:rPr>
              <a:t>bağımlılık</a:t>
            </a:r>
            <a:r>
              <a:rPr lang="en-US" sz="4400" dirty="0" smtClean="0">
                <a:solidFill>
                  <a:srgbClr val="FF0000"/>
                </a:solidFill>
                <a:latin typeface="+mn-lt"/>
              </a:rPr>
              <a:t> </a:t>
            </a:r>
            <a:r>
              <a:rPr lang="en-US" sz="4400" dirty="0" err="1">
                <a:solidFill>
                  <a:srgbClr val="FF0000"/>
                </a:solidFill>
                <a:latin typeface="+mn-lt"/>
              </a:rPr>
              <a:t>yapıcı</a:t>
            </a:r>
            <a:r>
              <a:rPr lang="en-US" sz="4400" dirty="0">
                <a:solidFill>
                  <a:srgbClr val="FF0000"/>
                </a:solidFill>
                <a:latin typeface="+mn-lt"/>
              </a:rPr>
              <a:t> </a:t>
            </a:r>
            <a:r>
              <a:rPr lang="en-US" sz="4400" dirty="0" err="1">
                <a:solidFill>
                  <a:srgbClr val="FF0000"/>
                </a:solidFill>
                <a:latin typeface="+mn-lt"/>
              </a:rPr>
              <a:t>maddeler</a:t>
            </a:r>
            <a:r>
              <a:rPr lang="en-US" sz="4400" dirty="0">
                <a:solidFill>
                  <a:srgbClr val="FF0000"/>
                </a:solidFill>
                <a:latin typeface="+mn-lt"/>
              </a:rPr>
              <a:t> </a:t>
            </a:r>
            <a:r>
              <a:rPr lang="tr-TR" sz="4400" dirty="0" smtClean="0">
                <a:solidFill>
                  <a:srgbClr val="FF0000"/>
                </a:solidFill>
                <a:latin typeface="+mn-lt"/>
              </a:rPr>
              <a:t>	  	 </a:t>
            </a:r>
            <a:br>
              <a:rPr lang="tr-TR" sz="4400" dirty="0" smtClean="0">
                <a:solidFill>
                  <a:srgbClr val="FF0000"/>
                </a:solidFill>
                <a:latin typeface="+mn-lt"/>
              </a:rPr>
            </a:br>
            <a:r>
              <a:rPr lang="tr-TR" sz="4400" dirty="0" smtClean="0">
                <a:solidFill>
                  <a:srgbClr val="FF0000"/>
                </a:solidFill>
                <a:latin typeface="+mn-lt"/>
              </a:rPr>
              <a:t> 	 </a:t>
            </a:r>
            <a:r>
              <a:rPr lang="en-US" sz="4400" dirty="0" err="1" smtClean="0">
                <a:solidFill>
                  <a:srgbClr val="FF0000"/>
                </a:solidFill>
                <a:latin typeface="+mn-lt"/>
              </a:rPr>
              <a:t>nelerdir</a:t>
            </a:r>
            <a:r>
              <a:rPr lang="en-US" sz="4400" dirty="0">
                <a:solidFill>
                  <a:srgbClr val="FF0000"/>
                </a:solidFill>
                <a:latin typeface="+mn-lt"/>
              </a:rPr>
              <a:t>? </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2699088"/>
            <a:ext cx="952500" cy="542925"/>
          </a:xfrm>
          <a:prstGeom prst="rect">
            <a:avLst/>
          </a:prstGeom>
        </p:spPr>
      </p:pic>
    </p:spTree>
    <p:extLst>
      <p:ext uri="{BB962C8B-B14F-4D97-AF65-F5344CB8AC3E}">
        <p14:creationId xmlns:p14="http://schemas.microsoft.com/office/powerpoint/2010/main" val="276617248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100"/>
                                  </p:iterate>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11001"/>
                            </p:stCondLst>
                            <p:childTnLst>
                              <p:par>
                                <p:cTn id="8" presetID="10"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360040" y="44624"/>
            <a:ext cx="8820472" cy="1323439"/>
          </a:xfrm>
          <a:prstGeom prst="rect">
            <a:avLst/>
          </a:prstGeom>
          <a:noFill/>
        </p:spPr>
        <p:txBody>
          <a:bodyPr wrap="square" rtlCol="0">
            <a:spAutoFit/>
          </a:bodyPr>
          <a:lstStyle/>
          <a:p>
            <a:r>
              <a:rPr lang="tr-TR" sz="4000" dirty="0">
                <a:solidFill>
                  <a:srgbClr val="FF0000"/>
                </a:solidFill>
                <a:effectLst>
                  <a:outerShdw blurRad="38100" dist="38100" dir="2700000" algn="tl">
                    <a:srgbClr val="000000">
                      <a:alpha val="43137"/>
                    </a:srgbClr>
                  </a:outerShdw>
                </a:effectLst>
                <a:latin typeface="+mj-lt"/>
              </a:rPr>
              <a:t>Madde Kullananda Görülebilecek Bazı </a:t>
            </a:r>
            <a:r>
              <a:rPr lang="tr-TR" sz="4000" b="1" dirty="0" smtClean="0">
                <a:latin typeface="+mj-lt"/>
              </a:rPr>
              <a:t>Davranışsal Belirtiler</a:t>
            </a:r>
            <a:endParaRPr lang="tr-TR" sz="4000" b="1" dirty="0">
              <a:latin typeface="+mj-lt"/>
            </a:endParaRPr>
          </a:p>
        </p:txBody>
      </p:sp>
      <p:sp>
        <p:nvSpPr>
          <p:cNvPr id="4" name="TextBox 4"/>
          <p:cNvSpPr txBox="1"/>
          <p:nvPr/>
        </p:nvSpPr>
        <p:spPr>
          <a:xfrm>
            <a:off x="475928" y="1700808"/>
            <a:ext cx="8640960" cy="3477875"/>
          </a:xfrm>
          <a:prstGeom prst="rect">
            <a:avLst/>
          </a:prstGeom>
          <a:noFill/>
        </p:spPr>
        <p:txBody>
          <a:bodyPr wrap="square" rtlCol="0">
            <a:spAutoFit/>
          </a:bodyPr>
          <a:lstStyle/>
          <a:p>
            <a:pPr marL="342900" indent="-342900">
              <a:buFont typeface="Calibri" panose="020F0502020204030204" pitchFamily="34" charset="0"/>
              <a:buChar char="―"/>
            </a:pPr>
            <a:r>
              <a:rPr lang="tr-TR" sz="2000" dirty="0">
                <a:latin typeface="+mn-lt"/>
              </a:rPr>
              <a:t>Okula ve derslere karşı ilgide azalma</a:t>
            </a:r>
          </a:p>
          <a:p>
            <a:pPr marL="342900" indent="-342900">
              <a:buFont typeface="Calibri" panose="020F0502020204030204" pitchFamily="34" charset="0"/>
              <a:buChar char="―"/>
            </a:pPr>
            <a:r>
              <a:rPr lang="tr-TR" sz="2000" dirty="0">
                <a:latin typeface="+mn-lt"/>
              </a:rPr>
              <a:t>Ders başarısında düşme</a:t>
            </a:r>
          </a:p>
          <a:p>
            <a:pPr marL="342900" indent="-342900">
              <a:buFont typeface="Calibri" panose="020F0502020204030204" pitchFamily="34" charset="0"/>
              <a:buChar char="―"/>
            </a:pPr>
            <a:r>
              <a:rPr lang="tr-TR" sz="2000" dirty="0">
                <a:latin typeface="+mn-lt"/>
              </a:rPr>
              <a:t>Dikkat vermede yahut odaklanmada azalma</a:t>
            </a:r>
          </a:p>
          <a:p>
            <a:pPr marL="342900" indent="-342900">
              <a:buFont typeface="Calibri" panose="020F0502020204030204" pitchFamily="34" charset="0"/>
              <a:buChar char="―"/>
            </a:pPr>
            <a:r>
              <a:rPr lang="tr-TR" sz="2000" dirty="0">
                <a:latin typeface="+mn-lt"/>
              </a:rPr>
              <a:t>Performans kaybı</a:t>
            </a:r>
          </a:p>
          <a:p>
            <a:pPr marL="342900" indent="-342900">
              <a:buFont typeface="Calibri" panose="020F0502020204030204" pitchFamily="34" charset="0"/>
              <a:buChar char="―"/>
            </a:pPr>
            <a:r>
              <a:rPr lang="tr-TR" sz="2000" dirty="0">
                <a:latin typeface="+mn-lt"/>
              </a:rPr>
              <a:t>Okul dışındaki aktivitelere (hobiler, spor vb.) karşı ilgi azalması</a:t>
            </a:r>
          </a:p>
          <a:p>
            <a:pPr marL="342900" indent="-342900">
              <a:buFont typeface="Calibri" panose="020F0502020204030204" pitchFamily="34" charset="0"/>
              <a:buChar char="―"/>
            </a:pPr>
            <a:r>
              <a:rPr lang="tr-TR" sz="2000" dirty="0">
                <a:latin typeface="+mn-lt"/>
              </a:rPr>
              <a:t>Arkadaşlardan veya öğretmenlerden gelen şikâyetler</a:t>
            </a:r>
          </a:p>
          <a:p>
            <a:pPr marL="342900" indent="-342900">
              <a:buFont typeface="Calibri" panose="020F0502020204030204" pitchFamily="34" charset="0"/>
              <a:buChar char="―"/>
            </a:pPr>
            <a:r>
              <a:rPr lang="tr-TR" sz="2000" dirty="0">
                <a:latin typeface="+mn-lt"/>
              </a:rPr>
              <a:t>Harçlığının yetmediğinden </a:t>
            </a:r>
            <a:r>
              <a:rPr lang="tr-TR" sz="2000" dirty="0" err="1">
                <a:latin typeface="+mn-lt"/>
              </a:rPr>
              <a:t>şikâyetlenme</a:t>
            </a:r>
            <a:endParaRPr lang="tr-TR" sz="2000" dirty="0">
              <a:latin typeface="+mn-lt"/>
            </a:endParaRPr>
          </a:p>
          <a:p>
            <a:pPr marL="342900" indent="-342900">
              <a:buFont typeface="Calibri" panose="020F0502020204030204" pitchFamily="34" charset="0"/>
              <a:buChar char="―"/>
            </a:pPr>
            <a:r>
              <a:rPr lang="tr-TR" sz="2000" dirty="0">
                <a:latin typeface="+mn-lt"/>
              </a:rPr>
              <a:t>Para kaybettiğini söyleme</a:t>
            </a:r>
          </a:p>
          <a:p>
            <a:pPr marL="342900" indent="-342900">
              <a:buFont typeface="Calibri" panose="020F0502020204030204" pitchFamily="34" charset="0"/>
              <a:buChar char="―"/>
            </a:pPr>
            <a:r>
              <a:rPr lang="tr-TR" sz="2000" dirty="0">
                <a:latin typeface="+mn-lt"/>
              </a:rPr>
              <a:t>Evden değerli bir eşyanın eksilmesi</a:t>
            </a:r>
          </a:p>
          <a:p>
            <a:pPr marL="342900" indent="-342900">
              <a:buFont typeface="Calibri" panose="020F0502020204030204" pitchFamily="34" charset="0"/>
              <a:buChar char="―"/>
            </a:pPr>
            <a:r>
              <a:rPr lang="tr-TR" sz="2000" dirty="0">
                <a:latin typeface="+mn-lt"/>
              </a:rPr>
              <a:t>Arkadaşlarından yahut çevresinden borç para alma</a:t>
            </a:r>
          </a:p>
          <a:p>
            <a:pPr marL="342900" indent="-342900">
              <a:buFont typeface="Calibri" panose="020F0502020204030204" pitchFamily="34" charset="0"/>
              <a:buChar char="―"/>
            </a:pPr>
            <a:r>
              <a:rPr lang="tr-TR" sz="2000" dirty="0" smtClean="0">
                <a:latin typeface="+mn-lt"/>
              </a:rPr>
              <a:t>Hırsızlık</a:t>
            </a:r>
            <a:endParaRPr lang="tr-TR" sz="2000" dirty="0">
              <a:latin typeface="+mn-lt"/>
            </a:endParaRPr>
          </a:p>
        </p:txBody>
      </p:sp>
    </p:spTree>
    <p:extLst>
      <p:ext uri="{BB962C8B-B14F-4D97-AF65-F5344CB8AC3E}">
        <p14:creationId xmlns:p14="http://schemas.microsoft.com/office/powerpoint/2010/main" val="211803912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up)">
                                      <p:cBhvr>
                                        <p:cTn id="11" dur="500"/>
                                        <p:tgtEl>
                                          <p:spTgt spid="4">
                                            <p:txEl>
                                              <p:pRg st="0" end="0"/>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up)">
                                      <p:cBhvr>
                                        <p:cTn id="15" dur="500"/>
                                        <p:tgtEl>
                                          <p:spTgt spid="4">
                                            <p:txEl>
                                              <p:pRg st="1" end="1"/>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up)">
                                      <p:cBhvr>
                                        <p:cTn id="19" dur="500"/>
                                        <p:tgtEl>
                                          <p:spTgt spid="4">
                                            <p:txEl>
                                              <p:pRg st="2" end="2"/>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wipe(up)">
                                      <p:cBhvr>
                                        <p:cTn id="23" dur="500"/>
                                        <p:tgtEl>
                                          <p:spTgt spid="4">
                                            <p:txEl>
                                              <p:pRg st="3" end="3"/>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up)">
                                      <p:cBhvr>
                                        <p:cTn id="27" dur="500"/>
                                        <p:tgtEl>
                                          <p:spTgt spid="4">
                                            <p:txEl>
                                              <p:pRg st="4" end="4"/>
                                            </p:txEl>
                                          </p:spTgt>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wipe(up)">
                                      <p:cBhvr>
                                        <p:cTn id="31" dur="500"/>
                                        <p:tgtEl>
                                          <p:spTgt spid="4">
                                            <p:txEl>
                                              <p:pRg st="5" end="5"/>
                                            </p:txEl>
                                          </p:spTgt>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wipe(up)">
                                      <p:cBhvr>
                                        <p:cTn id="35" dur="500"/>
                                        <p:tgtEl>
                                          <p:spTgt spid="4">
                                            <p:txEl>
                                              <p:pRg st="6" end="6"/>
                                            </p:txEl>
                                          </p:spTgt>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Effect transition="in" filter="wipe(up)">
                                      <p:cBhvr>
                                        <p:cTn id="39" dur="500"/>
                                        <p:tgtEl>
                                          <p:spTgt spid="4">
                                            <p:txEl>
                                              <p:pRg st="7" end="7"/>
                                            </p:txEl>
                                          </p:spTgt>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Effect transition="in" filter="wipe(up)">
                                      <p:cBhvr>
                                        <p:cTn id="43" dur="500"/>
                                        <p:tgtEl>
                                          <p:spTgt spid="4">
                                            <p:txEl>
                                              <p:pRg st="8" end="8"/>
                                            </p:txEl>
                                          </p:spTgt>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wipe(up)">
                                      <p:cBhvr>
                                        <p:cTn id="47" dur="500"/>
                                        <p:tgtEl>
                                          <p:spTgt spid="4">
                                            <p:txEl>
                                              <p:pRg st="9" end="9"/>
                                            </p:txEl>
                                          </p:spTgt>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
                                            <p:txEl>
                                              <p:pRg st="10" end="10"/>
                                            </p:txEl>
                                          </p:spTgt>
                                        </p:tgtEl>
                                        <p:attrNameLst>
                                          <p:attrName>style.visibility</p:attrName>
                                        </p:attrNameLst>
                                      </p:cBhvr>
                                      <p:to>
                                        <p:strVal val="visible"/>
                                      </p:to>
                                    </p:set>
                                    <p:animEffect transition="in" filter="wipe(up)">
                                      <p:cBhvr>
                                        <p:cTn id="51"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360040" y="44624"/>
            <a:ext cx="8820472" cy="1323439"/>
          </a:xfrm>
          <a:prstGeom prst="rect">
            <a:avLst/>
          </a:prstGeom>
          <a:noFill/>
        </p:spPr>
        <p:txBody>
          <a:bodyPr wrap="square" rtlCol="0">
            <a:spAutoFit/>
          </a:bodyPr>
          <a:lstStyle/>
          <a:p>
            <a:r>
              <a:rPr lang="tr-TR" sz="4000" dirty="0">
                <a:solidFill>
                  <a:srgbClr val="FF0000"/>
                </a:solidFill>
                <a:effectLst>
                  <a:outerShdw blurRad="38100" dist="38100" dir="2700000" algn="tl">
                    <a:srgbClr val="000000">
                      <a:alpha val="43137"/>
                    </a:srgbClr>
                  </a:outerShdw>
                </a:effectLst>
                <a:latin typeface="+mj-lt"/>
              </a:rPr>
              <a:t>Madde Kullananda Görülebilecek Bazı</a:t>
            </a:r>
            <a:r>
              <a:rPr lang="tr-TR" sz="4000" dirty="0">
                <a:solidFill>
                  <a:srgbClr val="FF0000"/>
                </a:solidFill>
                <a:latin typeface="+mj-lt"/>
              </a:rPr>
              <a:t> </a:t>
            </a:r>
            <a:r>
              <a:rPr lang="tr-TR" sz="4000" b="1" dirty="0" smtClean="0">
                <a:latin typeface="+mj-lt"/>
              </a:rPr>
              <a:t>Davranışsal Belirtiler</a:t>
            </a:r>
            <a:endParaRPr lang="tr-TR" sz="4000" b="1" dirty="0">
              <a:latin typeface="+mj-lt"/>
            </a:endParaRPr>
          </a:p>
        </p:txBody>
      </p:sp>
      <p:sp>
        <p:nvSpPr>
          <p:cNvPr id="4" name="TextBox 4"/>
          <p:cNvSpPr txBox="1"/>
          <p:nvPr/>
        </p:nvSpPr>
        <p:spPr>
          <a:xfrm>
            <a:off x="475928" y="1700808"/>
            <a:ext cx="8640960" cy="3477875"/>
          </a:xfrm>
          <a:prstGeom prst="rect">
            <a:avLst/>
          </a:prstGeom>
          <a:noFill/>
        </p:spPr>
        <p:txBody>
          <a:bodyPr wrap="square" rtlCol="0">
            <a:spAutoFit/>
          </a:bodyPr>
          <a:lstStyle/>
          <a:p>
            <a:pPr marL="342900" indent="-342900">
              <a:buFont typeface="Calibri" panose="020F0502020204030204" pitchFamily="34" charset="0"/>
              <a:buChar char="―"/>
            </a:pPr>
            <a:r>
              <a:rPr lang="tr-TR" sz="2000" dirty="0" smtClean="0">
                <a:latin typeface="+mn-lt"/>
              </a:rPr>
              <a:t>Kendini </a:t>
            </a:r>
            <a:r>
              <a:rPr lang="tr-TR" sz="2000" dirty="0">
                <a:latin typeface="+mn-lt"/>
              </a:rPr>
              <a:t>dış dünyadan izole etme, içine kapanma</a:t>
            </a:r>
          </a:p>
          <a:p>
            <a:pPr marL="342900" indent="-342900">
              <a:buFont typeface="Calibri" panose="020F0502020204030204" pitchFamily="34" charset="0"/>
              <a:buChar char="―"/>
            </a:pPr>
            <a:r>
              <a:rPr lang="tr-TR" sz="2000" dirty="0">
                <a:latin typeface="+mn-lt"/>
              </a:rPr>
              <a:t>Şüpheli davranışlar sergileme</a:t>
            </a:r>
          </a:p>
          <a:p>
            <a:pPr marL="342900" indent="-342900">
              <a:buFont typeface="Calibri" panose="020F0502020204030204" pitchFamily="34" charset="0"/>
              <a:buChar char="―"/>
            </a:pPr>
            <a:r>
              <a:rPr lang="tr-TR" sz="2000" dirty="0">
                <a:latin typeface="+mn-lt"/>
              </a:rPr>
              <a:t>Alkol ve uyuşturucuyla ilgili müziklere, gruplara, posterlere karşı ilgi artması</a:t>
            </a:r>
          </a:p>
          <a:p>
            <a:pPr marL="342900" indent="-342900">
              <a:buFont typeface="Calibri" panose="020F0502020204030204" pitchFamily="34" charset="0"/>
              <a:buChar char="―"/>
            </a:pPr>
            <a:r>
              <a:rPr lang="tr-TR" sz="2000" dirty="0">
                <a:latin typeface="+mn-lt"/>
              </a:rPr>
              <a:t>Daha fazla özgürlük talep etmeye başlama</a:t>
            </a:r>
          </a:p>
          <a:p>
            <a:pPr marL="342900" indent="-342900">
              <a:buFont typeface="Calibri" panose="020F0502020204030204" pitchFamily="34" charset="0"/>
              <a:buChar char="―"/>
            </a:pPr>
            <a:r>
              <a:rPr lang="tr-TR" sz="2000" dirty="0">
                <a:latin typeface="+mn-lt"/>
              </a:rPr>
              <a:t>Kapıları çarpma</a:t>
            </a:r>
          </a:p>
          <a:p>
            <a:pPr marL="342900" indent="-342900">
              <a:buFont typeface="Calibri" panose="020F0502020204030204" pitchFamily="34" charset="0"/>
              <a:buChar char="―"/>
            </a:pPr>
            <a:r>
              <a:rPr lang="tr-TR" sz="2000" dirty="0">
                <a:latin typeface="+mn-lt"/>
              </a:rPr>
              <a:t>Göz kontağı kurmamaya çalışarak konuşma</a:t>
            </a:r>
          </a:p>
          <a:p>
            <a:pPr marL="342900" indent="-342900">
              <a:buFont typeface="Calibri" panose="020F0502020204030204" pitchFamily="34" charset="0"/>
              <a:buChar char="―"/>
            </a:pPr>
            <a:r>
              <a:rPr lang="tr-TR" sz="2000" dirty="0">
                <a:latin typeface="+mn-lt"/>
              </a:rPr>
              <a:t>Agresif davranışlar</a:t>
            </a:r>
          </a:p>
          <a:p>
            <a:pPr marL="342900" indent="-342900">
              <a:buFont typeface="Calibri" panose="020F0502020204030204" pitchFamily="34" charset="0"/>
              <a:buChar char="―"/>
            </a:pPr>
            <a:r>
              <a:rPr lang="tr-TR" sz="2000" dirty="0">
                <a:latin typeface="+mn-lt"/>
              </a:rPr>
              <a:t>Arkadaş grubunda veya her zaman gidilen mekânlarda bir değişiklik</a:t>
            </a:r>
          </a:p>
          <a:p>
            <a:pPr marL="342900" indent="-342900">
              <a:buFont typeface="Calibri" panose="020F0502020204030204" pitchFamily="34" charset="0"/>
              <a:buChar char="―"/>
            </a:pPr>
            <a:r>
              <a:rPr lang="tr-TR" sz="2000" dirty="0">
                <a:latin typeface="+mn-lt"/>
              </a:rPr>
              <a:t>Gözlerdeki kızarıklığı saklamak için göz damlası, göz yaşı sıvısı kullanmaya başlama</a:t>
            </a:r>
          </a:p>
          <a:p>
            <a:pPr marL="342900" indent="-342900">
              <a:buFont typeface="Calibri" panose="020F0502020204030204" pitchFamily="34" charset="0"/>
              <a:buChar char="―"/>
            </a:pPr>
            <a:r>
              <a:rPr lang="tr-TR" sz="2000" dirty="0">
                <a:latin typeface="+mn-lt"/>
              </a:rPr>
              <a:t>Suç işleme davranışı</a:t>
            </a:r>
          </a:p>
        </p:txBody>
      </p:sp>
    </p:spTree>
    <p:extLst>
      <p:ext uri="{BB962C8B-B14F-4D97-AF65-F5344CB8AC3E}">
        <p14:creationId xmlns:p14="http://schemas.microsoft.com/office/powerpoint/2010/main" val="352513149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up)">
                                      <p:cBhvr>
                                        <p:cTn id="11" dur="500"/>
                                        <p:tgtEl>
                                          <p:spTgt spid="4">
                                            <p:txEl>
                                              <p:pRg st="0" end="0"/>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up)">
                                      <p:cBhvr>
                                        <p:cTn id="15" dur="500"/>
                                        <p:tgtEl>
                                          <p:spTgt spid="4">
                                            <p:txEl>
                                              <p:pRg st="1" end="1"/>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up)">
                                      <p:cBhvr>
                                        <p:cTn id="19" dur="500"/>
                                        <p:tgtEl>
                                          <p:spTgt spid="4">
                                            <p:txEl>
                                              <p:pRg st="2" end="2"/>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wipe(up)">
                                      <p:cBhvr>
                                        <p:cTn id="23" dur="500"/>
                                        <p:tgtEl>
                                          <p:spTgt spid="4">
                                            <p:txEl>
                                              <p:pRg st="3" end="3"/>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up)">
                                      <p:cBhvr>
                                        <p:cTn id="27" dur="500"/>
                                        <p:tgtEl>
                                          <p:spTgt spid="4">
                                            <p:txEl>
                                              <p:pRg st="4" end="4"/>
                                            </p:txEl>
                                          </p:spTgt>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wipe(up)">
                                      <p:cBhvr>
                                        <p:cTn id="31" dur="500"/>
                                        <p:tgtEl>
                                          <p:spTgt spid="4">
                                            <p:txEl>
                                              <p:pRg st="5" end="5"/>
                                            </p:txEl>
                                          </p:spTgt>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wipe(up)">
                                      <p:cBhvr>
                                        <p:cTn id="35" dur="500"/>
                                        <p:tgtEl>
                                          <p:spTgt spid="4">
                                            <p:txEl>
                                              <p:pRg st="6" end="6"/>
                                            </p:txEl>
                                          </p:spTgt>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Effect transition="in" filter="wipe(up)">
                                      <p:cBhvr>
                                        <p:cTn id="39" dur="500"/>
                                        <p:tgtEl>
                                          <p:spTgt spid="4">
                                            <p:txEl>
                                              <p:pRg st="7" end="7"/>
                                            </p:txEl>
                                          </p:spTgt>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Effect transition="in" filter="wipe(up)">
                                      <p:cBhvr>
                                        <p:cTn id="43" dur="500"/>
                                        <p:tgtEl>
                                          <p:spTgt spid="4">
                                            <p:txEl>
                                              <p:pRg st="8" end="8"/>
                                            </p:txEl>
                                          </p:spTgt>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wipe(up)">
                                      <p:cBhvr>
                                        <p:cTn id="47"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360040" y="44624"/>
            <a:ext cx="8820472" cy="1323439"/>
          </a:xfrm>
          <a:prstGeom prst="rect">
            <a:avLst/>
          </a:prstGeom>
          <a:noFill/>
        </p:spPr>
        <p:txBody>
          <a:bodyPr wrap="square" rtlCol="0">
            <a:spAutoFit/>
          </a:bodyPr>
          <a:lstStyle/>
          <a:p>
            <a:r>
              <a:rPr lang="tr-TR" sz="4000" dirty="0">
                <a:solidFill>
                  <a:srgbClr val="FF0000"/>
                </a:solidFill>
                <a:effectLst>
                  <a:outerShdw blurRad="38100" dist="38100" dir="2700000" algn="tl">
                    <a:srgbClr val="000000">
                      <a:alpha val="43137"/>
                    </a:srgbClr>
                  </a:outerShdw>
                </a:effectLst>
                <a:latin typeface="+mj-lt"/>
              </a:rPr>
              <a:t>Madde Kullananda Görülebilecek Bazı </a:t>
            </a:r>
            <a:r>
              <a:rPr lang="tr-TR" sz="4000" b="1" dirty="0" smtClean="0">
                <a:latin typeface="+mj-lt"/>
              </a:rPr>
              <a:t>Psikolojik Belirtiler</a:t>
            </a:r>
            <a:endParaRPr lang="tr-TR" sz="4000" b="1" dirty="0">
              <a:latin typeface="+mj-lt"/>
            </a:endParaRPr>
          </a:p>
        </p:txBody>
      </p:sp>
      <p:sp>
        <p:nvSpPr>
          <p:cNvPr id="4" name="TextBox 4"/>
          <p:cNvSpPr txBox="1"/>
          <p:nvPr/>
        </p:nvSpPr>
        <p:spPr>
          <a:xfrm>
            <a:off x="475928" y="1412776"/>
            <a:ext cx="8640960" cy="2554545"/>
          </a:xfrm>
          <a:prstGeom prst="rect">
            <a:avLst/>
          </a:prstGeom>
          <a:noFill/>
        </p:spPr>
        <p:txBody>
          <a:bodyPr wrap="square" rtlCol="0">
            <a:spAutoFit/>
          </a:bodyPr>
          <a:lstStyle/>
          <a:p>
            <a:pPr marL="342900" indent="-342900">
              <a:buFont typeface="Calibri" panose="020F0502020204030204" pitchFamily="34" charset="0"/>
              <a:buChar char="―"/>
            </a:pPr>
            <a:r>
              <a:rPr lang="tr-TR" sz="2000" dirty="0">
                <a:latin typeface="+mn-lt"/>
              </a:rPr>
              <a:t>Kişilikte aniden ortaya çıkan, açıklanamayan değişiklikler</a:t>
            </a:r>
          </a:p>
          <a:p>
            <a:pPr marL="342900" indent="-342900">
              <a:buFont typeface="Calibri" panose="020F0502020204030204" pitchFamily="34" charset="0"/>
              <a:buChar char="―"/>
            </a:pPr>
            <a:r>
              <a:rPr lang="tr-TR" sz="2000" dirty="0">
                <a:latin typeface="+mn-lt"/>
              </a:rPr>
              <a:t>Duygu durumunda ani değişimler, asabiyet, ani patlamalar veya nedensiz gülme gibi davranışlar</a:t>
            </a:r>
          </a:p>
          <a:p>
            <a:pPr marL="342900" indent="-342900">
              <a:buFont typeface="Calibri" panose="020F0502020204030204" pitchFamily="34" charset="0"/>
              <a:buChar char="―"/>
            </a:pPr>
            <a:r>
              <a:rPr lang="tr-TR" sz="2000" dirty="0">
                <a:latin typeface="+mn-lt"/>
              </a:rPr>
              <a:t>Beklenmedik bir şekilde zaman zaman ortaya çıkan aşırı hareketlilik ve aktivite artışı</a:t>
            </a:r>
          </a:p>
          <a:p>
            <a:pPr marL="342900" indent="-342900">
              <a:buFont typeface="Calibri" panose="020F0502020204030204" pitchFamily="34" charset="0"/>
              <a:buChar char="―"/>
            </a:pPr>
            <a:r>
              <a:rPr lang="tr-TR" sz="2000" dirty="0">
                <a:latin typeface="+mn-lt"/>
              </a:rPr>
              <a:t>Genel bir motivasyon eksikliği, odaklanma güçlüğü, dalgınlık veya uyuşukluk</a:t>
            </a:r>
          </a:p>
          <a:p>
            <a:pPr marL="342900" indent="-342900">
              <a:buFont typeface="Calibri" panose="020F0502020204030204" pitchFamily="34" charset="0"/>
              <a:buChar char="―"/>
            </a:pPr>
            <a:r>
              <a:rPr lang="tr-TR" sz="2000" dirty="0">
                <a:latin typeface="+mn-lt"/>
              </a:rPr>
              <a:t>Herhangi bir sebebi olmaksızın korku duyma, içine kapanma, gerginlik yaşama veya aşırı şüphecilik</a:t>
            </a:r>
          </a:p>
        </p:txBody>
      </p:sp>
    </p:spTree>
    <p:extLst>
      <p:ext uri="{BB962C8B-B14F-4D97-AF65-F5344CB8AC3E}">
        <p14:creationId xmlns:p14="http://schemas.microsoft.com/office/powerpoint/2010/main" val="302909998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up)">
                                      <p:cBhvr>
                                        <p:cTn id="11" dur="500"/>
                                        <p:tgtEl>
                                          <p:spTgt spid="4">
                                            <p:txEl>
                                              <p:pRg st="0" end="0"/>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up)">
                                      <p:cBhvr>
                                        <p:cTn id="15" dur="500"/>
                                        <p:tgtEl>
                                          <p:spTgt spid="4">
                                            <p:txEl>
                                              <p:pRg st="1" end="1"/>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up)">
                                      <p:cBhvr>
                                        <p:cTn id="19" dur="500"/>
                                        <p:tgtEl>
                                          <p:spTgt spid="4">
                                            <p:txEl>
                                              <p:pRg st="2" end="2"/>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wipe(up)">
                                      <p:cBhvr>
                                        <p:cTn id="23" dur="500"/>
                                        <p:tgtEl>
                                          <p:spTgt spid="4">
                                            <p:txEl>
                                              <p:pRg st="3" end="3"/>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up)">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198" y="3645024"/>
            <a:ext cx="2438980" cy="1512168"/>
          </a:xfrm>
          <a:prstGeom prst="rect">
            <a:avLst/>
          </a:prstGeom>
        </p:spPr>
      </p:pic>
    </p:spTree>
    <p:extLst>
      <p:ext uri="{BB962C8B-B14F-4D97-AF65-F5344CB8AC3E}">
        <p14:creationId xmlns:p14="http://schemas.microsoft.com/office/powerpoint/2010/main" val="2659691134"/>
      </p:ext>
    </p:extLst>
  </p:cSld>
  <p:clrMapOvr>
    <a:masterClrMapping/>
  </p:clrMapOvr>
  <p:transition spd="slow">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44535"/>
            <a:ext cx="8229600" cy="490067"/>
          </a:xfrm>
        </p:spPr>
        <p:txBody>
          <a:bodyPr/>
          <a:lstStyle/>
          <a:p>
            <a:r>
              <a:rPr lang="tr-TR" sz="2000" dirty="0" smtClean="0">
                <a:solidFill>
                  <a:schemeClr val="bg1"/>
                </a:solidFill>
              </a:rPr>
              <a:t>Fotoğraflar ve Grafik Çalışmaları</a:t>
            </a:r>
            <a:endParaRPr lang="en-US" sz="2000" dirty="0">
              <a:solidFill>
                <a:schemeClr val="bg1"/>
              </a:solidFill>
            </a:endParaRPr>
          </a:p>
        </p:txBody>
      </p:sp>
      <p:sp>
        <p:nvSpPr>
          <p:cNvPr id="4" name="TextBox 3"/>
          <p:cNvSpPr txBox="1"/>
          <p:nvPr/>
        </p:nvSpPr>
        <p:spPr>
          <a:xfrm>
            <a:off x="457200" y="5661248"/>
            <a:ext cx="8229600" cy="1169551"/>
          </a:xfrm>
          <a:prstGeom prst="rect">
            <a:avLst/>
          </a:prstGeom>
          <a:noFill/>
          <a:effectLst/>
        </p:spPr>
        <p:txBody>
          <a:bodyPr wrap="square" rtlCol="0">
            <a:spAutoFit/>
          </a:bodyPr>
          <a:lstStyle/>
          <a:p>
            <a:pPr algn="ctr">
              <a:spcAft>
                <a:spcPts val="0"/>
              </a:spcAft>
            </a:pPr>
            <a:r>
              <a:rPr lang="tr-TR" sz="1400" dirty="0">
                <a:ln w="9525">
                  <a:noFill/>
                  <a:prstDash val="solid"/>
                </a:ln>
                <a:solidFill>
                  <a:schemeClr val="bg1"/>
                </a:solidFill>
                <a:latin typeface="+mn-lt"/>
              </a:rPr>
              <a:t>© </a:t>
            </a:r>
            <a:r>
              <a:rPr lang="tr-TR" sz="1400" dirty="0" err="1">
                <a:ln w="9525">
                  <a:noFill/>
                  <a:prstDash val="solid"/>
                </a:ln>
                <a:solidFill>
                  <a:schemeClr val="bg1"/>
                </a:solidFill>
                <a:latin typeface="+mn-lt"/>
              </a:rPr>
              <a:t>kmiragaya</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fotomaximum</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Focus</a:t>
            </a:r>
            <a:r>
              <a:rPr lang="tr-TR" sz="1400" dirty="0">
                <a:ln w="9525">
                  <a:noFill/>
                  <a:prstDash val="solid"/>
                </a:ln>
                <a:solidFill>
                  <a:schemeClr val="bg1"/>
                </a:solidFill>
                <a:latin typeface="+mn-lt"/>
              </a:rPr>
              <a:t> </a:t>
            </a:r>
            <a:r>
              <a:rPr lang="tr-TR" sz="1400" dirty="0" err="1">
                <a:ln w="9525">
                  <a:noFill/>
                  <a:prstDash val="solid"/>
                </a:ln>
                <a:solidFill>
                  <a:schemeClr val="bg1"/>
                </a:solidFill>
                <a:latin typeface="+mn-lt"/>
              </a:rPr>
              <a:t>Pocus</a:t>
            </a:r>
            <a:r>
              <a:rPr lang="tr-TR" sz="1400" dirty="0">
                <a:ln w="9525">
                  <a:noFill/>
                  <a:prstDash val="solid"/>
                </a:ln>
                <a:solidFill>
                  <a:schemeClr val="bg1"/>
                </a:solidFill>
                <a:latin typeface="+mn-lt"/>
              </a:rPr>
              <a:t> LTD, © </a:t>
            </a:r>
            <a:r>
              <a:rPr lang="tr-TR" sz="1400" dirty="0" err="1">
                <a:ln w="9525">
                  <a:noFill/>
                  <a:prstDash val="solid"/>
                </a:ln>
                <a:solidFill>
                  <a:schemeClr val="bg1"/>
                </a:solidFill>
                <a:latin typeface="+mn-lt"/>
              </a:rPr>
              <a:t>vladimirfloyd</a:t>
            </a:r>
            <a:r>
              <a:rPr lang="tr-TR" sz="1400" dirty="0">
                <a:ln w="9525">
                  <a:noFill/>
                  <a:prstDash val="solid"/>
                </a:ln>
                <a:solidFill>
                  <a:schemeClr val="bg1"/>
                </a:solidFill>
                <a:latin typeface="+mn-lt"/>
              </a:rPr>
              <a:t>, © Photographee.eu, © udra11, </a:t>
            </a:r>
            <a:endParaRPr lang="tr-TR" sz="1400" dirty="0" smtClean="0">
              <a:ln w="9525">
                <a:noFill/>
                <a:prstDash val="solid"/>
              </a:ln>
              <a:solidFill>
                <a:schemeClr val="bg1"/>
              </a:solidFill>
              <a:latin typeface="+mn-lt"/>
            </a:endParaRPr>
          </a:p>
          <a:p>
            <a:pPr algn="ctr">
              <a:spcAft>
                <a:spcPts val="0"/>
              </a:spcAft>
            </a:pPr>
            <a:r>
              <a:rPr lang="tr-TR" sz="1400" dirty="0" smtClean="0">
                <a:ln w="9525">
                  <a:noFill/>
                  <a:prstDash val="solid"/>
                </a:ln>
                <a:solidFill>
                  <a:schemeClr val="bg1"/>
                </a:solidFill>
                <a:latin typeface="+mn-lt"/>
              </a:rPr>
              <a:t>© </a:t>
            </a:r>
            <a:r>
              <a:rPr lang="tr-TR" sz="1400" dirty="0" err="1">
                <a:ln w="9525">
                  <a:noFill/>
                  <a:prstDash val="solid"/>
                </a:ln>
                <a:solidFill>
                  <a:schemeClr val="bg1"/>
                </a:solidFill>
                <a:latin typeface="+mn-lt"/>
              </a:rPr>
              <a:t>evgenyatamanenko</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whiteisthecolor</a:t>
            </a:r>
            <a:r>
              <a:rPr lang="tr-TR" sz="1400" dirty="0">
                <a:ln w="9525">
                  <a:noFill/>
                  <a:prstDash val="solid"/>
                </a:ln>
                <a:solidFill>
                  <a:schemeClr val="bg1"/>
                </a:solidFill>
                <a:latin typeface="+mn-lt"/>
              </a:rPr>
              <a:t>, © baloon111, © </a:t>
            </a:r>
            <a:r>
              <a:rPr lang="tr-TR" sz="1400" dirty="0" err="1">
                <a:ln w="9525">
                  <a:noFill/>
                  <a:prstDash val="solid"/>
                </a:ln>
                <a:solidFill>
                  <a:schemeClr val="bg1"/>
                </a:solidFill>
                <a:latin typeface="+mn-lt"/>
              </a:rPr>
              <a:t>determined</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lassedesignen</a:t>
            </a:r>
            <a:r>
              <a:rPr lang="tr-TR" sz="1400" dirty="0">
                <a:ln w="9525">
                  <a:noFill/>
                  <a:prstDash val="solid"/>
                </a:ln>
                <a:solidFill>
                  <a:schemeClr val="bg1"/>
                </a:solidFill>
                <a:latin typeface="+mn-lt"/>
              </a:rPr>
              <a:t>, © Adam </a:t>
            </a:r>
            <a:r>
              <a:rPr lang="tr-TR" sz="1400" dirty="0" err="1">
                <a:ln w="9525">
                  <a:noFill/>
                  <a:prstDash val="solid"/>
                </a:ln>
                <a:solidFill>
                  <a:schemeClr val="bg1"/>
                </a:solidFill>
                <a:latin typeface="+mn-lt"/>
              </a:rPr>
              <a:t>Gregor</a:t>
            </a:r>
            <a:r>
              <a:rPr lang="tr-TR" sz="1400" dirty="0">
                <a:ln w="9525">
                  <a:noFill/>
                  <a:prstDash val="solid"/>
                </a:ln>
                <a:solidFill>
                  <a:schemeClr val="bg1"/>
                </a:solidFill>
                <a:latin typeface="+mn-lt"/>
              </a:rPr>
              <a:t>, </a:t>
            </a:r>
            <a:endParaRPr lang="tr-TR" sz="1400" dirty="0" smtClean="0">
              <a:ln w="9525">
                <a:noFill/>
                <a:prstDash val="solid"/>
              </a:ln>
              <a:solidFill>
                <a:schemeClr val="bg1"/>
              </a:solidFill>
              <a:latin typeface="+mn-lt"/>
            </a:endParaRPr>
          </a:p>
          <a:p>
            <a:pPr algn="ctr">
              <a:spcAft>
                <a:spcPts val="0"/>
              </a:spcAft>
            </a:pPr>
            <a:r>
              <a:rPr lang="tr-TR" sz="1400" dirty="0" smtClean="0">
                <a:ln w="9525">
                  <a:noFill/>
                  <a:prstDash val="solid"/>
                </a:ln>
                <a:solidFill>
                  <a:schemeClr val="bg1"/>
                </a:solidFill>
                <a:latin typeface="+mn-lt"/>
              </a:rPr>
              <a:t>© </a:t>
            </a:r>
            <a:r>
              <a:rPr lang="tr-TR" sz="1400" dirty="0" err="1">
                <a:ln w="9525">
                  <a:noFill/>
                  <a:prstDash val="solid"/>
                </a:ln>
                <a:solidFill>
                  <a:schemeClr val="bg1"/>
                </a:solidFill>
                <a:latin typeface="+mn-lt"/>
              </a:rPr>
              <a:t>stefanolunardi</a:t>
            </a:r>
            <a:r>
              <a:rPr lang="tr-TR" sz="1400" dirty="0">
                <a:ln w="9525">
                  <a:noFill/>
                  <a:prstDash val="solid"/>
                </a:ln>
                <a:solidFill>
                  <a:schemeClr val="bg1"/>
                </a:solidFill>
                <a:latin typeface="+mn-lt"/>
              </a:rPr>
              <a:t>, © </a:t>
            </a:r>
            <a:r>
              <a:rPr lang="tr-TR" sz="1400" dirty="0" err="1" smtClean="0">
                <a:ln w="9525">
                  <a:noFill/>
                  <a:prstDash val="solid"/>
                </a:ln>
                <a:solidFill>
                  <a:schemeClr val="bg1"/>
                </a:solidFill>
                <a:latin typeface="+mn-lt"/>
              </a:rPr>
              <a:t>Igarts</a:t>
            </a:r>
            <a:r>
              <a:rPr lang="tr-TR" sz="1400" dirty="0" smtClean="0">
                <a:ln w="9525">
                  <a:noFill/>
                  <a:prstDash val="solid"/>
                </a:ln>
                <a:solidFill>
                  <a:schemeClr val="bg1"/>
                </a:solidFill>
                <a:latin typeface="+mn-lt"/>
              </a:rPr>
              <a:t>, © </a:t>
            </a:r>
            <a:r>
              <a:rPr lang="tr-TR" sz="1400" dirty="0">
                <a:ln w="9525">
                  <a:noFill/>
                  <a:prstDash val="solid"/>
                </a:ln>
                <a:solidFill>
                  <a:schemeClr val="bg1"/>
                </a:solidFill>
                <a:latin typeface="+mn-lt"/>
              </a:rPr>
              <a:t>mizar_21984, © </a:t>
            </a:r>
            <a:r>
              <a:rPr lang="tr-TR" sz="1400" dirty="0" err="1">
                <a:ln w="9525">
                  <a:noFill/>
                  <a:prstDash val="solid"/>
                </a:ln>
                <a:solidFill>
                  <a:schemeClr val="bg1"/>
                </a:solidFill>
                <a:latin typeface="+mn-lt"/>
              </a:rPr>
              <a:t>MediablitzImages</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Scott</a:t>
            </a:r>
            <a:r>
              <a:rPr lang="tr-TR" sz="1400" dirty="0">
                <a:ln w="9525">
                  <a:noFill/>
                  <a:prstDash val="solid"/>
                </a:ln>
                <a:solidFill>
                  <a:schemeClr val="bg1"/>
                </a:solidFill>
                <a:latin typeface="+mn-lt"/>
              </a:rPr>
              <a:t> </a:t>
            </a:r>
            <a:r>
              <a:rPr lang="tr-TR" sz="1400" dirty="0" err="1">
                <a:ln w="9525">
                  <a:noFill/>
                  <a:prstDash val="solid"/>
                </a:ln>
                <a:solidFill>
                  <a:schemeClr val="bg1"/>
                </a:solidFill>
                <a:latin typeface="+mn-lt"/>
              </a:rPr>
              <a:t>Griessel</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Elnur</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Gina</a:t>
            </a:r>
            <a:r>
              <a:rPr lang="tr-TR" sz="1400" dirty="0">
                <a:ln w="9525">
                  <a:noFill/>
                  <a:prstDash val="solid"/>
                </a:ln>
                <a:solidFill>
                  <a:schemeClr val="bg1"/>
                </a:solidFill>
                <a:latin typeface="+mn-lt"/>
              </a:rPr>
              <a:t> </a:t>
            </a:r>
            <a:r>
              <a:rPr lang="tr-TR" sz="1400" dirty="0" err="1">
                <a:ln w="9525">
                  <a:noFill/>
                  <a:prstDash val="solid"/>
                </a:ln>
                <a:solidFill>
                  <a:schemeClr val="bg1"/>
                </a:solidFill>
                <a:latin typeface="+mn-lt"/>
              </a:rPr>
              <a:t>Sanders</a:t>
            </a:r>
            <a:r>
              <a:rPr lang="tr-TR" sz="1400" dirty="0">
                <a:ln w="9525">
                  <a:noFill/>
                  <a:prstDash val="solid"/>
                </a:ln>
                <a:solidFill>
                  <a:schemeClr val="bg1"/>
                </a:solidFill>
                <a:latin typeface="+mn-lt"/>
              </a:rPr>
              <a:t>, </a:t>
            </a:r>
            <a:endParaRPr lang="tr-TR" sz="1400" dirty="0" smtClean="0">
              <a:ln w="9525">
                <a:noFill/>
                <a:prstDash val="solid"/>
              </a:ln>
              <a:solidFill>
                <a:schemeClr val="bg1"/>
              </a:solidFill>
              <a:latin typeface="+mn-lt"/>
            </a:endParaRPr>
          </a:p>
          <a:p>
            <a:pPr algn="ctr">
              <a:spcAft>
                <a:spcPts val="0"/>
              </a:spcAft>
            </a:pPr>
            <a:r>
              <a:rPr lang="tr-TR" sz="1400" dirty="0" smtClean="0">
                <a:ln w="9525">
                  <a:noFill/>
                  <a:prstDash val="solid"/>
                </a:ln>
                <a:solidFill>
                  <a:schemeClr val="bg1"/>
                </a:solidFill>
                <a:latin typeface="+mn-lt"/>
              </a:rPr>
              <a:t>© </a:t>
            </a:r>
            <a:r>
              <a:rPr lang="tr-TR" sz="1400" dirty="0" err="1" smtClean="0">
                <a:ln w="9525">
                  <a:noFill/>
                  <a:prstDash val="solid"/>
                </a:ln>
                <a:solidFill>
                  <a:schemeClr val="bg1"/>
                </a:solidFill>
                <a:latin typeface="+mn-lt"/>
              </a:rPr>
              <a:t>Rawpixel</a:t>
            </a:r>
            <a:r>
              <a:rPr lang="tr-TR" sz="1400" dirty="0">
                <a:ln w="9525">
                  <a:noFill/>
                  <a:prstDash val="solid"/>
                </a:ln>
                <a:solidFill>
                  <a:schemeClr val="bg1"/>
                </a:solidFill>
                <a:latin typeface="+mn-lt"/>
              </a:rPr>
              <a:t>, © </a:t>
            </a:r>
            <a:r>
              <a:rPr lang="tr-TR" sz="1400" dirty="0" smtClean="0">
                <a:ln w="9525">
                  <a:noFill/>
                  <a:prstDash val="solid"/>
                </a:ln>
                <a:solidFill>
                  <a:schemeClr val="bg1"/>
                </a:solidFill>
                <a:latin typeface="+mn-lt"/>
              </a:rPr>
              <a:t>franci11</a:t>
            </a:r>
            <a:r>
              <a:rPr lang="tr-TR" sz="1400" dirty="0">
                <a:ln w="9525">
                  <a:noFill/>
                  <a:prstDash val="solid"/>
                </a:ln>
                <a:solidFill>
                  <a:schemeClr val="bg1"/>
                </a:solidFill>
                <a:latin typeface="+mn-lt"/>
              </a:rPr>
              <a:t>, © </a:t>
            </a:r>
            <a:r>
              <a:rPr lang="tr-TR" sz="1400" dirty="0" err="1" smtClean="0">
                <a:ln w="9525">
                  <a:noFill/>
                  <a:prstDash val="solid"/>
                </a:ln>
                <a:solidFill>
                  <a:schemeClr val="bg1"/>
                </a:solidFill>
                <a:latin typeface="+mn-lt"/>
              </a:rPr>
              <a:t>igor</a:t>
            </a:r>
            <a:r>
              <a:rPr lang="tr-TR" sz="1400" dirty="0">
                <a:ln w="9525">
                  <a:noFill/>
                  <a:prstDash val="solid"/>
                </a:ln>
                <a:solidFill>
                  <a:schemeClr val="bg1"/>
                </a:solidFill>
                <a:latin typeface="+mn-lt"/>
              </a:rPr>
              <a:t>, © </a:t>
            </a:r>
            <a:r>
              <a:rPr lang="tr-TR" sz="1400" dirty="0" err="1" smtClean="0">
                <a:ln w="9525">
                  <a:noFill/>
                  <a:prstDash val="solid"/>
                </a:ln>
                <a:solidFill>
                  <a:schemeClr val="bg1"/>
                </a:solidFill>
                <a:latin typeface="+mn-lt"/>
              </a:rPr>
              <a:t>Trueffelpix</a:t>
            </a:r>
            <a:r>
              <a:rPr lang="tr-TR" sz="1400" dirty="0">
                <a:ln w="9525">
                  <a:noFill/>
                  <a:prstDash val="solid"/>
                </a:ln>
                <a:solidFill>
                  <a:schemeClr val="bg1"/>
                </a:solidFill>
                <a:latin typeface="+mn-lt"/>
              </a:rPr>
              <a:t>, © </a:t>
            </a:r>
            <a:r>
              <a:rPr lang="tr-TR" sz="1400" dirty="0" err="1" smtClean="0">
                <a:ln w="9525">
                  <a:noFill/>
                  <a:prstDash val="solid"/>
                </a:ln>
                <a:solidFill>
                  <a:schemeClr val="bg1"/>
                </a:solidFill>
                <a:latin typeface="+mn-lt"/>
              </a:rPr>
              <a:t>crazymedia</a:t>
            </a:r>
            <a:r>
              <a:rPr lang="tr-TR" sz="1400" dirty="0">
                <a:ln w="9525">
                  <a:noFill/>
                  <a:prstDash val="solid"/>
                </a:ln>
                <a:solidFill>
                  <a:schemeClr val="bg1"/>
                </a:solidFill>
                <a:latin typeface="+mn-lt"/>
              </a:rPr>
              <a:t>, © </a:t>
            </a:r>
            <a:r>
              <a:rPr lang="tr-TR" sz="1400" dirty="0" err="1" smtClean="0">
                <a:ln w="9525">
                  <a:noFill/>
                  <a:prstDash val="solid"/>
                </a:ln>
                <a:solidFill>
                  <a:schemeClr val="bg1"/>
                </a:solidFill>
                <a:latin typeface="+mn-lt"/>
              </a:rPr>
              <a:t>CurvaBezier</a:t>
            </a:r>
            <a:r>
              <a:rPr lang="tr-TR" sz="1400" dirty="0">
                <a:ln w="9525">
                  <a:noFill/>
                  <a:prstDash val="solid"/>
                </a:ln>
                <a:solidFill>
                  <a:schemeClr val="bg1"/>
                </a:solidFill>
                <a:latin typeface="+mn-lt"/>
              </a:rPr>
              <a:t>, © </a:t>
            </a:r>
            <a:r>
              <a:rPr lang="tr-TR" sz="1400" dirty="0" err="1" smtClean="0">
                <a:ln w="9525">
                  <a:noFill/>
                  <a:prstDash val="solid"/>
                </a:ln>
                <a:solidFill>
                  <a:schemeClr val="bg1"/>
                </a:solidFill>
                <a:latin typeface="+mn-lt"/>
              </a:rPr>
              <a:t>mikailain</a:t>
            </a:r>
            <a:r>
              <a:rPr lang="tr-TR" sz="1400" dirty="0">
                <a:ln w="9525">
                  <a:noFill/>
                  <a:prstDash val="solid"/>
                </a:ln>
                <a:solidFill>
                  <a:schemeClr val="bg1"/>
                </a:solidFill>
                <a:latin typeface="+mn-lt"/>
              </a:rPr>
              <a:t>, </a:t>
            </a:r>
            <a:r>
              <a:rPr lang="tr-TR" sz="1400" dirty="0" smtClean="0">
                <a:ln w="9525">
                  <a:noFill/>
                  <a:prstDash val="solid"/>
                </a:ln>
                <a:solidFill>
                  <a:schemeClr val="bg1"/>
                </a:solidFill>
                <a:latin typeface="+mn-lt"/>
              </a:rPr>
              <a:t/>
            </a:r>
            <a:br>
              <a:rPr lang="tr-TR" sz="1400" dirty="0" smtClean="0">
                <a:ln w="9525">
                  <a:noFill/>
                  <a:prstDash val="solid"/>
                </a:ln>
                <a:solidFill>
                  <a:schemeClr val="bg1"/>
                </a:solidFill>
                <a:latin typeface="+mn-lt"/>
              </a:rPr>
            </a:br>
            <a:r>
              <a:rPr lang="tr-TR" sz="1400" dirty="0" smtClean="0">
                <a:ln w="9525">
                  <a:noFill/>
                  <a:prstDash val="solid"/>
                </a:ln>
                <a:solidFill>
                  <a:schemeClr val="bg1"/>
                </a:solidFill>
                <a:latin typeface="+mn-lt"/>
              </a:rPr>
              <a:t>© </a:t>
            </a:r>
            <a:r>
              <a:rPr lang="tr-TR" sz="1400" dirty="0" err="1" smtClean="0">
                <a:ln w="9525">
                  <a:noFill/>
                  <a:prstDash val="solid"/>
                </a:ln>
                <a:solidFill>
                  <a:schemeClr val="bg1"/>
                </a:solidFill>
                <a:latin typeface="+mn-lt"/>
              </a:rPr>
              <a:t>ayelet_keshet</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Mikael</a:t>
            </a:r>
            <a:r>
              <a:rPr lang="tr-TR" sz="1400" dirty="0">
                <a:ln w="9525">
                  <a:noFill/>
                  <a:prstDash val="solid"/>
                </a:ln>
                <a:solidFill>
                  <a:schemeClr val="bg1"/>
                </a:solidFill>
                <a:latin typeface="+mn-lt"/>
              </a:rPr>
              <a:t> </a:t>
            </a:r>
            <a:r>
              <a:rPr lang="tr-TR" sz="1400" dirty="0" err="1" smtClean="0">
                <a:ln w="9525">
                  <a:noFill/>
                  <a:prstDash val="solid"/>
                </a:ln>
                <a:solidFill>
                  <a:schemeClr val="bg1"/>
                </a:solidFill>
                <a:latin typeface="+mn-lt"/>
              </a:rPr>
              <a:t>Damkier</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Andreas</a:t>
            </a:r>
            <a:r>
              <a:rPr lang="tr-TR" sz="1400" dirty="0">
                <a:ln w="9525">
                  <a:noFill/>
                  <a:prstDash val="solid"/>
                </a:ln>
                <a:solidFill>
                  <a:schemeClr val="bg1"/>
                </a:solidFill>
                <a:latin typeface="+mn-lt"/>
              </a:rPr>
              <a:t> </a:t>
            </a:r>
            <a:r>
              <a:rPr lang="tr-TR" sz="1400" dirty="0" err="1" smtClean="0">
                <a:ln w="9525">
                  <a:noFill/>
                  <a:prstDash val="solid"/>
                </a:ln>
                <a:solidFill>
                  <a:schemeClr val="bg1"/>
                </a:solidFill>
                <a:latin typeface="+mn-lt"/>
              </a:rPr>
              <a:t>Hilger</a:t>
            </a:r>
            <a:r>
              <a:rPr lang="tr-TR" sz="1400" dirty="0" smtClean="0">
                <a:ln w="9525">
                  <a:noFill/>
                  <a:prstDash val="solid"/>
                </a:ln>
                <a:solidFill>
                  <a:schemeClr val="bg1"/>
                </a:solidFill>
                <a:latin typeface="+mn-lt"/>
              </a:rPr>
              <a:t> – Fotolia.com</a:t>
            </a:r>
          </a:p>
        </p:txBody>
      </p:sp>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6157" y="2662130"/>
            <a:ext cx="971686" cy="1533739"/>
          </a:xfrm>
          <a:prstGeom prst="rect">
            <a:avLst/>
          </a:prstGeom>
        </p:spPr>
      </p:pic>
    </p:spTree>
    <p:extLst>
      <p:ext uri="{BB962C8B-B14F-4D97-AF65-F5344CB8AC3E}">
        <p14:creationId xmlns:p14="http://schemas.microsoft.com/office/powerpoint/2010/main" val="1883374160"/>
      </p:ext>
    </p:extLst>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251520" y="980728"/>
            <a:ext cx="8712968" cy="3662541"/>
          </a:xfrm>
          <a:prstGeom prst="rect">
            <a:avLst/>
          </a:prstGeom>
          <a:noFill/>
        </p:spPr>
        <p:txBody>
          <a:bodyPr wrap="square" rtlCol="0">
            <a:spAutoFit/>
          </a:bodyPr>
          <a:lstStyle/>
          <a:p>
            <a:pPr marL="457200" indent="-457200">
              <a:buFont typeface="Wingdings" panose="05000000000000000000" pitchFamily="2" charset="2"/>
              <a:buChar char="Ø"/>
            </a:pPr>
            <a:r>
              <a:rPr lang="en-US" sz="2900" dirty="0" err="1" smtClean="0">
                <a:solidFill>
                  <a:schemeClr val="bg1"/>
                </a:solidFill>
                <a:latin typeface="+mn-lt"/>
              </a:rPr>
              <a:t>Çeşitli</a:t>
            </a:r>
            <a:r>
              <a:rPr lang="en-US" sz="2900" dirty="0" smtClean="0">
                <a:solidFill>
                  <a:schemeClr val="bg1"/>
                </a:solidFill>
                <a:latin typeface="+mn-lt"/>
              </a:rPr>
              <a:t> </a:t>
            </a:r>
            <a:r>
              <a:rPr lang="en-US" sz="2900" dirty="0" err="1">
                <a:solidFill>
                  <a:schemeClr val="bg1"/>
                </a:solidFill>
                <a:latin typeface="+mn-lt"/>
              </a:rPr>
              <a:t>uyuşturucular</a:t>
            </a:r>
            <a:endParaRPr lang="en-US" sz="2900" dirty="0">
              <a:solidFill>
                <a:schemeClr val="bg1"/>
              </a:solidFill>
              <a:latin typeface="+mn-lt"/>
            </a:endParaRPr>
          </a:p>
          <a:p>
            <a:pPr marL="457200" indent="-457200">
              <a:buFont typeface="Wingdings" panose="05000000000000000000" pitchFamily="2" charset="2"/>
              <a:buChar char="Ø"/>
            </a:pPr>
            <a:r>
              <a:rPr lang="en-US" sz="2900" dirty="0" err="1" smtClean="0">
                <a:solidFill>
                  <a:schemeClr val="bg1"/>
                </a:solidFill>
                <a:latin typeface="+mn-lt"/>
              </a:rPr>
              <a:t>Uyarıcı</a:t>
            </a:r>
            <a:r>
              <a:rPr lang="en-US" sz="2900" dirty="0" smtClean="0">
                <a:solidFill>
                  <a:schemeClr val="bg1"/>
                </a:solidFill>
                <a:latin typeface="+mn-lt"/>
              </a:rPr>
              <a:t> </a:t>
            </a:r>
            <a:r>
              <a:rPr lang="en-US" sz="2900" dirty="0" err="1">
                <a:solidFill>
                  <a:schemeClr val="bg1"/>
                </a:solidFill>
                <a:latin typeface="+mn-lt"/>
              </a:rPr>
              <a:t>ve</a:t>
            </a:r>
            <a:r>
              <a:rPr lang="en-US" sz="2900" dirty="0">
                <a:solidFill>
                  <a:schemeClr val="bg1"/>
                </a:solidFill>
                <a:latin typeface="+mn-lt"/>
              </a:rPr>
              <a:t> </a:t>
            </a:r>
            <a:r>
              <a:rPr lang="en-US" sz="2900" dirty="0" err="1">
                <a:solidFill>
                  <a:schemeClr val="bg1"/>
                </a:solidFill>
                <a:latin typeface="+mn-lt"/>
              </a:rPr>
              <a:t>hayal</a:t>
            </a:r>
            <a:r>
              <a:rPr lang="en-US" sz="2900" dirty="0">
                <a:solidFill>
                  <a:schemeClr val="bg1"/>
                </a:solidFill>
                <a:latin typeface="+mn-lt"/>
              </a:rPr>
              <a:t> </a:t>
            </a:r>
            <a:r>
              <a:rPr lang="en-US" sz="2900" dirty="0" err="1">
                <a:solidFill>
                  <a:schemeClr val="bg1"/>
                </a:solidFill>
                <a:latin typeface="+mn-lt"/>
              </a:rPr>
              <a:t>gördüren</a:t>
            </a:r>
            <a:r>
              <a:rPr lang="en-US" sz="2900" dirty="0">
                <a:solidFill>
                  <a:schemeClr val="bg1"/>
                </a:solidFill>
                <a:latin typeface="+mn-lt"/>
              </a:rPr>
              <a:t> </a:t>
            </a:r>
            <a:r>
              <a:rPr lang="en-US" sz="2900" dirty="0" err="1">
                <a:solidFill>
                  <a:schemeClr val="bg1"/>
                </a:solidFill>
                <a:latin typeface="+mn-lt"/>
              </a:rPr>
              <a:t>maddeler</a:t>
            </a:r>
            <a:endParaRPr lang="en-US" sz="2900" dirty="0">
              <a:solidFill>
                <a:schemeClr val="bg1"/>
              </a:solidFill>
              <a:latin typeface="+mn-lt"/>
            </a:endParaRPr>
          </a:p>
          <a:p>
            <a:pPr marL="457200" indent="-457200">
              <a:buFont typeface="Wingdings" panose="05000000000000000000" pitchFamily="2" charset="2"/>
              <a:buChar char="Ø"/>
            </a:pPr>
            <a:r>
              <a:rPr lang="en-US" sz="2900" dirty="0" err="1" smtClean="0">
                <a:solidFill>
                  <a:schemeClr val="bg1"/>
                </a:solidFill>
                <a:latin typeface="+mn-lt"/>
              </a:rPr>
              <a:t>Sigara</a:t>
            </a:r>
            <a:endParaRPr lang="en-US" sz="2900" dirty="0">
              <a:solidFill>
                <a:schemeClr val="bg1"/>
              </a:solidFill>
              <a:latin typeface="+mn-lt"/>
            </a:endParaRPr>
          </a:p>
          <a:p>
            <a:pPr marL="457200" indent="-457200">
              <a:buFont typeface="Wingdings" panose="05000000000000000000" pitchFamily="2" charset="2"/>
              <a:buChar char="Ø"/>
            </a:pPr>
            <a:r>
              <a:rPr lang="en-US" sz="2900" dirty="0" err="1" smtClean="0">
                <a:solidFill>
                  <a:schemeClr val="bg1"/>
                </a:solidFill>
                <a:latin typeface="+mn-lt"/>
              </a:rPr>
              <a:t>Alkollü</a:t>
            </a:r>
            <a:r>
              <a:rPr lang="en-US" sz="2900" dirty="0" smtClean="0">
                <a:solidFill>
                  <a:schemeClr val="bg1"/>
                </a:solidFill>
                <a:latin typeface="+mn-lt"/>
              </a:rPr>
              <a:t> </a:t>
            </a:r>
            <a:r>
              <a:rPr lang="en-US" sz="2900" dirty="0" err="1">
                <a:solidFill>
                  <a:schemeClr val="bg1"/>
                </a:solidFill>
                <a:latin typeface="+mn-lt"/>
              </a:rPr>
              <a:t>içecekler</a:t>
            </a:r>
            <a:endParaRPr lang="en-US" sz="2900" dirty="0">
              <a:solidFill>
                <a:schemeClr val="bg1"/>
              </a:solidFill>
              <a:latin typeface="+mn-lt"/>
            </a:endParaRPr>
          </a:p>
          <a:p>
            <a:pPr marL="457200" indent="-457200">
              <a:buFont typeface="Wingdings" panose="05000000000000000000" pitchFamily="2" charset="2"/>
              <a:buChar char="Ø"/>
            </a:pPr>
            <a:r>
              <a:rPr lang="en-US" sz="2900" dirty="0" err="1" smtClean="0">
                <a:solidFill>
                  <a:schemeClr val="bg1"/>
                </a:solidFill>
                <a:latin typeface="+mn-lt"/>
              </a:rPr>
              <a:t>Reçete</a:t>
            </a:r>
            <a:r>
              <a:rPr lang="en-US" sz="2900" dirty="0" smtClean="0">
                <a:solidFill>
                  <a:schemeClr val="bg1"/>
                </a:solidFill>
                <a:latin typeface="+mn-lt"/>
              </a:rPr>
              <a:t> </a:t>
            </a:r>
            <a:r>
              <a:rPr lang="en-US" sz="2900" dirty="0" err="1">
                <a:solidFill>
                  <a:schemeClr val="bg1"/>
                </a:solidFill>
                <a:latin typeface="+mn-lt"/>
              </a:rPr>
              <a:t>ile</a:t>
            </a:r>
            <a:r>
              <a:rPr lang="en-US" sz="2900" dirty="0">
                <a:solidFill>
                  <a:schemeClr val="bg1"/>
                </a:solidFill>
                <a:latin typeface="+mn-lt"/>
              </a:rPr>
              <a:t> </a:t>
            </a:r>
            <a:r>
              <a:rPr lang="en-US" sz="2900" dirty="0" err="1">
                <a:solidFill>
                  <a:schemeClr val="bg1"/>
                </a:solidFill>
                <a:latin typeface="+mn-lt"/>
              </a:rPr>
              <a:t>alınması</a:t>
            </a:r>
            <a:r>
              <a:rPr lang="en-US" sz="2900" dirty="0">
                <a:solidFill>
                  <a:schemeClr val="bg1"/>
                </a:solidFill>
                <a:latin typeface="+mn-lt"/>
              </a:rPr>
              <a:t> </a:t>
            </a:r>
            <a:r>
              <a:rPr lang="en-US" sz="2900" dirty="0" err="1">
                <a:solidFill>
                  <a:schemeClr val="bg1"/>
                </a:solidFill>
                <a:latin typeface="+mn-lt"/>
              </a:rPr>
              <a:t>gerektiği</a:t>
            </a:r>
            <a:r>
              <a:rPr lang="en-US" sz="2900" dirty="0">
                <a:solidFill>
                  <a:schemeClr val="bg1"/>
                </a:solidFill>
                <a:latin typeface="+mn-lt"/>
              </a:rPr>
              <a:t> </a:t>
            </a:r>
            <a:r>
              <a:rPr lang="en-US" sz="2900" dirty="0" err="1">
                <a:solidFill>
                  <a:schemeClr val="bg1"/>
                </a:solidFill>
                <a:latin typeface="+mn-lt"/>
              </a:rPr>
              <a:t>hâlde</a:t>
            </a:r>
            <a:r>
              <a:rPr lang="en-US" sz="2900" dirty="0">
                <a:solidFill>
                  <a:schemeClr val="bg1"/>
                </a:solidFill>
                <a:latin typeface="+mn-lt"/>
              </a:rPr>
              <a:t> </a:t>
            </a:r>
            <a:r>
              <a:rPr lang="en-US" sz="2900" dirty="0" err="1">
                <a:solidFill>
                  <a:schemeClr val="bg1"/>
                </a:solidFill>
                <a:latin typeface="+mn-lt"/>
              </a:rPr>
              <a:t>doktor</a:t>
            </a:r>
            <a:r>
              <a:rPr lang="en-US" sz="2900" dirty="0">
                <a:solidFill>
                  <a:schemeClr val="bg1"/>
                </a:solidFill>
                <a:latin typeface="+mn-lt"/>
              </a:rPr>
              <a:t> </a:t>
            </a:r>
            <a:r>
              <a:rPr lang="en-US" sz="2900" dirty="0" err="1">
                <a:solidFill>
                  <a:schemeClr val="bg1"/>
                </a:solidFill>
                <a:latin typeface="+mn-lt"/>
              </a:rPr>
              <a:t>kontrolü</a:t>
            </a:r>
            <a:r>
              <a:rPr lang="en-US" sz="2900" dirty="0">
                <a:solidFill>
                  <a:schemeClr val="bg1"/>
                </a:solidFill>
                <a:latin typeface="+mn-lt"/>
              </a:rPr>
              <a:t> </a:t>
            </a:r>
            <a:r>
              <a:rPr lang="en-US" sz="2900" dirty="0" err="1">
                <a:solidFill>
                  <a:schemeClr val="bg1"/>
                </a:solidFill>
                <a:latin typeface="+mn-lt"/>
              </a:rPr>
              <a:t>dışında</a:t>
            </a:r>
            <a:r>
              <a:rPr lang="en-US" sz="2900" dirty="0">
                <a:solidFill>
                  <a:schemeClr val="bg1"/>
                </a:solidFill>
                <a:latin typeface="+mn-lt"/>
              </a:rPr>
              <a:t> </a:t>
            </a:r>
            <a:r>
              <a:rPr lang="en-US" sz="2900" dirty="0" err="1">
                <a:solidFill>
                  <a:schemeClr val="bg1"/>
                </a:solidFill>
                <a:latin typeface="+mn-lt"/>
              </a:rPr>
              <a:t>kullanılan</a:t>
            </a:r>
            <a:r>
              <a:rPr lang="en-US" sz="2900" dirty="0">
                <a:solidFill>
                  <a:schemeClr val="bg1"/>
                </a:solidFill>
                <a:latin typeface="+mn-lt"/>
              </a:rPr>
              <a:t> </a:t>
            </a:r>
            <a:r>
              <a:rPr lang="en-US" sz="2900" dirty="0" err="1">
                <a:solidFill>
                  <a:schemeClr val="bg1"/>
                </a:solidFill>
                <a:latin typeface="+mn-lt"/>
              </a:rPr>
              <a:t>ilaçlar</a:t>
            </a:r>
            <a:r>
              <a:rPr lang="en-US" sz="2900" dirty="0">
                <a:solidFill>
                  <a:schemeClr val="bg1"/>
                </a:solidFill>
                <a:latin typeface="+mn-lt"/>
              </a:rPr>
              <a:t> </a:t>
            </a:r>
          </a:p>
          <a:p>
            <a:pPr marL="457200" indent="-457200">
              <a:buFont typeface="Wingdings" panose="05000000000000000000" pitchFamily="2" charset="2"/>
              <a:buChar char="Ø"/>
            </a:pPr>
            <a:r>
              <a:rPr lang="en-US" sz="2900" dirty="0" err="1" smtClean="0">
                <a:solidFill>
                  <a:schemeClr val="bg1"/>
                </a:solidFill>
                <a:latin typeface="+mn-lt"/>
              </a:rPr>
              <a:t>Bazı</a:t>
            </a:r>
            <a:r>
              <a:rPr lang="en-US" sz="2900" dirty="0" smtClean="0">
                <a:solidFill>
                  <a:schemeClr val="bg1"/>
                </a:solidFill>
                <a:latin typeface="+mn-lt"/>
              </a:rPr>
              <a:t> </a:t>
            </a:r>
            <a:r>
              <a:rPr lang="en-US" sz="2900" dirty="0" err="1">
                <a:solidFill>
                  <a:schemeClr val="bg1"/>
                </a:solidFill>
                <a:latin typeface="+mn-lt"/>
              </a:rPr>
              <a:t>yapıştırıcılar</a:t>
            </a:r>
            <a:r>
              <a:rPr lang="en-US" sz="2900" dirty="0">
                <a:solidFill>
                  <a:schemeClr val="bg1"/>
                </a:solidFill>
                <a:latin typeface="+mn-lt"/>
              </a:rPr>
              <a:t>, </a:t>
            </a:r>
            <a:r>
              <a:rPr lang="en-US" sz="2900" dirty="0" err="1">
                <a:solidFill>
                  <a:schemeClr val="bg1"/>
                </a:solidFill>
                <a:latin typeface="+mn-lt"/>
              </a:rPr>
              <a:t>tiner</a:t>
            </a:r>
            <a:r>
              <a:rPr lang="en-US" sz="2900" dirty="0">
                <a:solidFill>
                  <a:schemeClr val="bg1"/>
                </a:solidFill>
                <a:latin typeface="+mn-lt"/>
              </a:rPr>
              <a:t> </a:t>
            </a:r>
            <a:r>
              <a:rPr lang="en-US" sz="2900" dirty="0" err="1">
                <a:solidFill>
                  <a:schemeClr val="bg1"/>
                </a:solidFill>
                <a:latin typeface="+mn-lt"/>
              </a:rPr>
              <a:t>ve</a:t>
            </a:r>
            <a:r>
              <a:rPr lang="en-US" sz="2900" dirty="0">
                <a:solidFill>
                  <a:schemeClr val="bg1"/>
                </a:solidFill>
                <a:latin typeface="+mn-lt"/>
              </a:rPr>
              <a:t> </a:t>
            </a:r>
            <a:r>
              <a:rPr lang="en-US" sz="2900" dirty="0" err="1">
                <a:solidFill>
                  <a:schemeClr val="bg1"/>
                </a:solidFill>
                <a:latin typeface="+mn-lt"/>
              </a:rPr>
              <a:t>çakmak</a:t>
            </a:r>
            <a:r>
              <a:rPr lang="en-US" sz="2900" dirty="0">
                <a:solidFill>
                  <a:schemeClr val="bg1"/>
                </a:solidFill>
                <a:latin typeface="+mn-lt"/>
              </a:rPr>
              <a:t> </a:t>
            </a:r>
            <a:r>
              <a:rPr lang="en-US" sz="2900" dirty="0" err="1">
                <a:solidFill>
                  <a:schemeClr val="bg1"/>
                </a:solidFill>
                <a:latin typeface="+mn-lt"/>
              </a:rPr>
              <a:t>gazı</a:t>
            </a:r>
            <a:r>
              <a:rPr lang="en-US" sz="2900" dirty="0">
                <a:solidFill>
                  <a:schemeClr val="bg1"/>
                </a:solidFill>
                <a:latin typeface="+mn-lt"/>
              </a:rPr>
              <a:t> </a:t>
            </a:r>
            <a:r>
              <a:rPr lang="en-US" sz="2900" dirty="0" err="1">
                <a:solidFill>
                  <a:schemeClr val="bg1"/>
                </a:solidFill>
                <a:latin typeface="+mn-lt"/>
              </a:rPr>
              <a:t>gibi</a:t>
            </a:r>
            <a:r>
              <a:rPr lang="en-US" sz="2900" dirty="0">
                <a:solidFill>
                  <a:schemeClr val="bg1"/>
                </a:solidFill>
                <a:latin typeface="+mn-lt"/>
              </a:rPr>
              <a:t> </a:t>
            </a:r>
            <a:r>
              <a:rPr lang="en-US" sz="2900" dirty="0" err="1">
                <a:solidFill>
                  <a:schemeClr val="bg1"/>
                </a:solidFill>
                <a:latin typeface="+mn-lt"/>
              </a:rPr>
              <a:t>uçucu</a:t>
            </a:r>
            <a:r>
              <a:rPr lang="en-US" sz="2900" dirty="0">
                <a:solidFill>
                  <a:schemeClr val="bg1"/>
                </a:solidFill>
                <a:latin typeface="+mn-lt"/>
              </a:rPr>
              <a:t> </a:t>
            </a:r>
            <a:r>
              <a:rPr lang="en-US" sz="2900" dirty="0" err="1">
                <a:solidFill>
                  <a:schemeClr val="bg1"/>
                </a:solidFill>
                <a:latin typeface="+mn-lt"/>
              </a:rPr>
              <a:t>maddeler</a:t>
            </a:r>
            <a:endParaRPr lang="en-US" sz="2900" dirty="0">
              <a:solidFill>
                <a:schemeClr val="bg1"/>
              </a:solidFill>
              <a:latin typeface="+mn-lt"/>
            </a:endParaRPr>
          </a:p>
        </p:txBody>
      </p:sp>
      <p:sp>
        <p:nvSpPr>
          <p:cNvPr id="7" name="TextBox 6"/>
          <p:cNvSpPr txBox="1"/>
          <p:nvPr/>
        </p:nvSpPr>
        <p:spPr>
          <a:xfrm>
            <a:off x="288032" y="188640"/>
            <a:ext cx="8855968" cy="769441"/>
          </a:xfrm>
          <a:prstGeom prst="rect">
            <a:avLst/>
          </a:prstGeom>
          <a:noFill/>
        </p:spPr>
        <p:txBody>
          <a:bodyPr wrap="square" rtlCol="0">
            <a:spAutoFit/>
          </a:bodyPr>
          <a:lstStyle/>
          <a:p>
            <a:r>
              <a:rPr lang="en-US" sz="4400" dirty="0" err="1">
                <a:solidFill>
                  <a:srgbClr val="FF0000"/>
                </a:solidFill>
                <a:latin typeface="+mj-lt"/>
              </a:rPr>
              <a:t>Bağımlılık</a:t>
            </a:r>
            <a:r>
              <a:rPr lang="en-US" sz="4400" dirty="0">
                <a:solidFill>
                  <a:srgbClr val="FF0000"/>
                </a:solidFill>
                <a:latin typeface="+mj-lt"/>
              </a:rPr>
              <a:t> </a:t>
            </a:r>
            <a:r>
              <a:rPr lang="en-US" sz="4400" dirty="0" err="1">
                <a:solidFill>
                  <a:srgbClr val="FF0000"/>
                </a:solidFill>
                <a:latin typeface="+mj-lt"/>
              </a:rPr>
              <a:t>Yapıcı</a:t>
            </a:r>
            <a:r>
              <a:rPr lang="en-US" sz="4400" dirty="0">
                <a:solidFill>
                  <a:srgbClr val="FF0000"/>
                </a:solidFill>
                <a:latin typeface="+mj-lt"/>
              </a:rPr>
              <a:t> </a:t>
            </a:r>
            <a:r>
              <a:rPr lang="en-US" sz="4400" dirty="0" err="1">
                <a:solidFill>
                  <a:srgbClr val="FF0000"/>
                </a:solidFill>
                <a:latin typeface="+mj-lt"/>
              </a:rPr>
              <a:t>Maddelerden</a:t>
            </a:r>
            <a:r>
              <a:rPr lang="en-US" sz="4400" dirty="0">
                <a:solidFill>
                  <a:srgbClr val="FF0000"/>
                </a:solidFill>
                <a:latin typeface="+mj-lt"/>
              </a:rPr>
              <a:t> </a:t>
            </a:r>
            <a:r>
              <a:rPr lang="en-US" sz="4400" dirty="0" err="1">
                <a:solidFill>
                  <a:srgbClr val="FF0000"/>
                </a:solidFill>
                <a:latin typeface="+mj-lt"/>
              </a:rPr>
              <a:t>Bazıları</a:t>
            </a:r>
            <a:endParaRPr lang="en-US" sz="4400" dirty="0">
              <a:solidFill>
                <a:srgbClr val="FF0000"/>
              </a:solidFill>
              <a:latin typeface="+mj-lt"/>
            </a:endParaRPr>
          </a:p>
        </p:txBody>
      </p:sp>
    </p:spTree>
    <p:extLst>
      <p:ext uri="{BB962C8B-B14F-4D97-AF65-F5344CB8AC3E}">
        <p14:creationId xmlns:p14="http://schemas.microsoft.com/office/powerpoint/2010/main" val="136306723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1000"/>
                                        <p:tgtEl>
                                          <p:spTgt spid="6">
                                            <p:txEl>
                                              <p:pRg st="1" end="1"/>
                                            </p:txEl>
                                          </p:spTgt>
                                        </p:tgtEl>
                                      </p:cBhvr>
                                    </p:animEffect>
                                  </p:childTnLst>
                                </p:cTn>
                              </p:par>
                            </p:childTnLst>
                          </p:cTn>
                        </p:par>
                        <p:par>
                          <p:cTn id="12" fill="hold">
                            <p:stCondLst>
                              <p:cond delay="3000"/>
                            </p:stCondLst>
                            <p:childTnLst>
                              <p:par>
                                <p:cTn id="13" presetID="22" presetClass="entr" presetSubtype="8" fill="hold" grpId="0" nodeType="afterEffect">
                                  <p:stCondLst>
                                    <p:cond delay="50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left)">
                                      <p:cBhvr>
                                        <p:cTn id="15" dur="1000"/>
                                        <p:tgtEl>
                                          <p:spTgt spid="6">
                                            <p:txEl>
                                              <p:pRg st="2" end="2"/>
                                            </p:txEl>
                                          </p:spTgt>
                                        </p:tgtEl>
                                      </p:cBhvr>
                                    </p:animEffect>
                                  </p:childTnLst>
                                </p:cTn>
                              </p:par>
                            </p:childTnLst>
                          </p:cTn>
                        </p:par>
                        <p:par>
                          <p:cTn id="16" fill="hold">
                            <p:stCondLst>
                              <p:cond delay="4500"/>
                            </p:stCondLst>
                            <p:childTnLst>
                              <p:par>
                                <p:cTn id="17" presetID="22" presetClass="entr" presetSubtype="8" fill="hold" grpId="0" nodeType="afterEffect">
                                  <p:stCondLst>
                                    <p:cond delay="50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left)">
                                      <p:cBhvr>
                                        <p:cTn id="19" dur="1000"/>
                                        <p:tgtEl>
                                          <p:spTgt spid="6">
                                            <p:txEl>
                                              <p:pRg st="3" end="3"/>
                                            </p:txEl>
                                          </p:spTgt>
                                        </p:tgtEl>
                                      </p:cBhvr>
                                    </p:animEffect>
                                  </p:childTnLst>
                                </p:cTn>
                              </p:par>
                            </p:childTnLst>
                          </p:cTn>
                        </p:par>
                        <p:par>
                          <p:cTn id="20" fill="hold">
                            <p:stCondLst>
                              <p:cond delay="6000"/>
                            </p:stCondLst>
                            <p:childTnLst>
                              <p:par>
                                <p:cTn id="21" presetID="22" presetClass="entr" presetSubtype="8" fill="hold" grpId="0" nodeType="afterEffect">
                                  <p:stCondLst>
                                    <p:cond delay="50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wipe(left)">
                                      <p:cBhvr>
                                        <p:cTn id="23" dur="1000"/>
                                        <p:tgtEl>
                                          <p:spTgt spid="6">
                                            <p:txEl>
                                              <p:pRg st="4" end="4"/>
                                            </p:txEl>
                                          </p:spTgt>
                                        </p:tgtEl>
                                      </p:cBhvr>
                                    </p:animEffect>
                                  </p:childTnLst>
                                </p:cTn>
                              </p:par>
                            </p:childTnLst>
                          </p:cTn>
                        </p:par>
                        <p:par>
                          <p:cTn id="24" fill="hold">
                            <p:stCondLst>
                              <p:cond delay="7500"/>
                            </p:stCondLst>
                            <p:childTnLst>
                              <p:par>
                                <p:cTn id="25" presetID="22" presetClass="entr" presetSubtype="8" fill="hold" grpId="0" nodeType="afterEffect">
                                  <p:stCondLst>
                                    <p:cond delay="50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wipe(left)">
                                      <p:cBhvr>
                                        <p:cTn id="27"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251520" y="1772816"/>
            <a:ext cx="6336704" cy="4893647"/>
          </a:xfrm>
          <a:prstGeom prst="rect">
            <a:avLst/>
          </a:prstGeom>
          <a:noFill/>
        </p:spPr>
        <p:txBody>
          <a:bodyPr wrap="square" rtlCol="0">
            <a:spAutoFit/>
          </a:bodyPr>
          <a:lstStyle/>
          <a:p>
            <a:pPr marL="457200" indent="-457200">
              <a:buFont typeface="Wingdings" panose="05000000000000000000" pitchFamily="2" charset="2"/>
              <a:buChar char="Ø"/>
            </a:pPr>
            <a:r>
              <a:rPr lang="en-US" sz="2600" dirty="0" err="1" smtClean="0">
                <a:solidFill>
                  <a:schemeClr val="bg1"/>
                </a:solidFill>
                <a:latin typeface="+mn-lt"/>
              </a:rPr>
              <a:t>Bağımlının</a:t>
            </a:r>
            <a:r>
              <a:rPr lang="en-US" sz="2600" dirty="0" smtClean="0">
                <a:solidFill>
                  <a:schemeClr val="bg1"/>
                </a:solidFill>
                <a:latin typeface="+mn-lt"/>
              </a:rPr>
              <a:t> </a:t>
            </a:r>
            <a:r>
              <a:rPr lang="en-US" sz="2600" dirty="0" err="1">
                <a:solidFill>
                  <a:schemeClr val="bg1"/>
                </a:solidFill>
                <a:latin typeface="+mn-lt"/>
              </a:rPr>
              <a:t>kendine</a:t>
            </a:r>
            <a:r>
              <a:rPr lang="en-US" sz="2600" dirty="0">
                <a:solidFill>
                  <a:schemeClr val="bg1"/>
                </a:solidFill>
                <a:latin typeface="+mn-lt"/>
              </a:rPr>
              <a:t> </a:t>
            </a:r>
            <a:r>
              <a:rPr lang="en-US" sz="2600" dirty="0" err="1">
                <a:solidFill>
                  <a:schemeClr val="bg1"/>
                </a:solidFill>
                <a:latin typeface="+mn-lt"/>
              </a:rPr>
              <a:t>güveni</a:t>
            </a:r>
            <a:r>
              <a:rPr lang="en-US" sz="2600" dirty="0">
                <a:solidFill>
                  <a:schemeClr val="bg1"/>
                </a:solidFill>
                <a:latin typeface="+mn-lt"/>
              </a:rPr>
              <a:t> </a:t>
            </a:r>
            <a:r>
              <a:rPr lang="en-US" sz="2600" dirty="0" err="1">
                <a:solidFill>
                  <a:schemeClr val="bg1"/>
                </a:solidFill>
                <a:latin typeface="+mn-lt"/>
              </a:rPr>
              <a:t>azalır</a:t>
            </a:r>
            <a:r>
              <a:rPr lang="en-US" sz="2600" dirty="0">
                <a:solidFill>
                  <a:schemeClr val="bg1"/>
                </a:solidFill>
                <a:latin typeface="+mn-lt"/>
              </a:rPr>
              <a:t>.</a:t>
            </a:r>
          </a:p>
          <a:p>
            <a:pPr marL="457200" indent="-457200">
              <a:buFont typeface="Wingdings" panose="05000000000000000000" pitchFamily="2" charset="2"/>
              <a:buChar char="Ø"/>
            </a:pPr>
            <a:r>
              <a:rPr lang="en-US" sz="2600" dirty="0" err="1" smtClean="0">
                <a:solidFill>
                  <a:schemeClr val="bg1"/>
                </a:solidFill>
                <a:latin typeface="+mn-lt"/>
              </a:rPr>
              <a:t>Bağımlının</a:t>
            </a:r>
            <a:r>
              <a:rPr lang="en-US" sz="2600" dirty="0" smtClean="0">
                <a:solidFill>
                  <a:schemeClr val="bg1"/>
                </a:solidFill>
                <a:latin typeface="+mn-lt"/>
              </a:rPr>
              <a:t> </a:t>
            </a:r>
            <a:r>
              <a:rPr lang="en-US" sz="2600" dirty="0" err="1">
                <a:solidFill>
                  <a:schemeClr val="bg1"/>
                </a:solidFill>
                <a:latin typeface="+mn-lt"/>
              </a:rPr>
              <a:t>kendini</a:t>
            </a:r>
            <a:r>
              <a:rPr lang="en-US" sz="2600" dirty="0">
                <a:solidFill>
                  <a:schemeClr val="bg1"/>
                </a:solidFill>
                <a:latin typeface="+mn-lt"/>
              </a:rPr>
              <a:t> </a:t>
            </a:r>
            <a:r>
              <a:rPr lang="en-US" sz="2600" dirty="0" err="1">
                <a:solidFill>
                  <a:schemeClr val="bg1"/>
                </a:solidFill>
                <a:latin typeface="+mn-lt"/>
              </a:rPr>
              <a:t>kontrolü</a:t>
            </a:r>
            <a:r>
              <a:rPr lang="en-US" sz="2600" dirty="0">
                <a:solidFill>
                  <a:schemeClr val="bg1"/>
                </a:solidFill>
                <a:latin typeface="+mn-lt"/>
              </a:rPr>
              <a:t> </a:t>
            </a:r>
            <a:r>
              <a:rPr lang="en-US" sz="2600" dirty="0" err="1">
                <a:solidFill>
                  <a:schemeClr val="bg1"/>
                </a:solidFill>
                <a:latin typeface="+mn-lt"/>
              </a:rPr>
              <a:t>zayıflar</a:t>
            </a:r>
            <a:r>
              <a:rPr lang="en-US" sz="2600" dirty="0">
                <a:solidFill>
                  <a:schemeClr val="bg1"/>
                </a:solidFill>
                <a:latin typeface="+mn-lt"/>
              </a:rPr>
              <a:t>.</a:t>
            </a:r>
          </a:p>
          <a:p>
            <a:pPr marL="457200" indent="-457200">
              <a:buFont typeface="Wingdings" panose="05000000000000000000" pitchFamily="2" charset="2"/>
              <a:buChar char="Ø"/>
            </a:pPr>
            <a:r>
              <a:rPr lang="en-US" sz="2600" dirty="0" err="1" smtClean="0">
                <a:solidFill>
                  <a:schemeClr val="bg1"/>
                </a:solidFill>
                <a:latin typeface="+mn-lt"/>
              </a:rPr>
              <a:t>Bağımlının</a:t>
            </a:r>
            <a:r>
              <a:rPr lang="en-US" sz="2600" dirty="0" smtClean="0">
                <a:solidFill>
                  <a:schemeClr val="bg1"/>
                </a:solidFill>
                <a:latin typeface="+mn-lt"/>
              </a:rPr>
              <a:t> </a:t>
            </a:r>
            <a:r>
              <a:rPr lang="en-US" sz="2600" dirty="0" err="1">
                <a:solidFill>
                  <a:schemeClr val="bg1"/>
                </a:solidFill>
                <a:latin typeface="+mn-lt"/>
              </a:rPr>
              <a:t>insani</a:t>
            </a:r>
            <a:r>
              <a:rPr lang="en-US" sz="2600" dirty="0">
                <a:solidFill>
                  <a:schemeClr val="bg1"/>
                </a:solidFill>
                <a:latin typeface="+mn-lt"/>
              </a:rPr>
              <a:t> </a:t>
            </a:r>
            <a:r>
              <a:rPr lang="en-US" sz="2600" dirty="0" err="1">
                <a:solidFill>
                  <a:schemeClr val="bg1"/>
                </a:solidFill>
                <a:latin typeface="+mn-lt"/>
              </a:rPr>
              <a:t>prensipleri</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smtClean="0">
                <a:solidFill>
                  <a:schemeClr val="bg1"/>
                </a:solidFill>
                <a:latin typeface="+mn-lt"/>
              </a:rPr>
              <a:t>değerleri</a:t>
            </a:r>
            <a:r>
              <a:rPr lang="en-US" sz="2600" dirty="0" smtClean="0">
                <a:solidFill>
                  <a:schemeClr val="bg1"/>
                </a:solidFill>
                <a:latin typeface="+mn-lt"/>
              </a:rPr>
              <a:t> </a:t>
            </a:r>
            <a:r>
              <a:rPr lang="en-US" sz="2600" dirty="0" err="1">
                <a:solidFill>
                  <a:schemeClr val="bg1"/>
                </a:solidFill>
                <a:latin typeface="+mn-lt"/>
              </a:rPr>
              <a:t>yok</a:t>
            </a:r>
            <a:r>
              <a:rPr lang="en-US" sz="2600" dirty="0">
                <a:solidFill>
                  <a:schemeClr val="bg1"/>
                </a:solidFill>
                <a:latin typeface="+mn-lt"/>
              </a:rPr>
              <a:t> </a:t>
            </a:r>
            <a:r>
              <a:rPr lang="en-US" sz="2600" dirty="0" err="1">
                <a:solidFill>
                  <a:schemeClr val="bg1"/>
                </a:solidFill>
                <a:latin typeface="+mn-lt"/>
              </a:rPr>
              <a:t>olmaya</a:t>
            </a:r>
            <a:r>
              <a:rPr lang="en-US" sz="2600" dirty="0">
                <a:solidFill>
                  <a:schemeClr val="bg1"/>
                </a:solidFill>
                <a:latin typeface="+mn-lt"/>
              </a:rPr>
              <a:t> </a:t>
            </a:r>
            <a:r>
              <a:rPr lang="en-US" sz="2600" dirty="0" err="1">
                <a:solidFill>
                  <a:schemeClr val="bg1"/>
                </a:solidFill>
                <a:latin typeface="+mn-lt"/>
              </a:rPr>
              <a:t>başlar</a:t>
            </a:r>
            <a:r>
              <a:rPr lang="en-US" sz="2600" dirty="0">
                <a:solidFill>
                  <a:schemeClr val="bg1"/>
                </a:solidFill>
                <a:latin typeface="+mn-lt"/>
              </a:rPr>
              <a:t>.</a:t>
            </a:r>
          </a:p>
          <a:p>
            <a:pPr marL="457200" indent="-457200">
              <a:buFont typeface="Wingdings" panose="05000000000000000000" pitchFamily="2" charset="2"/>
              <a:buChar char="Ø"/>
            </a:pPr>
            <a:r>
              <a:rPr lang="en-US" sz="2600" dirty="0" err="1" smtClean="0">
                <a:solidFill>
                  <a:schemeClr val="bg1"/>
                </a:solidFill>
                <a:latin typeface="+mn-lt"/>
              </a:rPr>
              <a:t>Bağımlının</a:t>
            </a:r>
            <a:r>
              <a:rPr lang="en-US" sz="2600" dirty="0" smtClean="0">
                <a:solidFill>
                  <a:schemeClr val="bg1"/>
                </a:solidFill>
                <a:latin typeface="+mn-lt"/>
              </a:rPr>
              <a:t> </a:t>
            </a:r>
            <a:r>
              <a:rPr lang="en-US" sz="2600" dirty="0" err="1">
                <a:solidFill>
                  <a:schemeClr val="bg1"/>
                </a:solidFill>
                <a:latin typeface="+mn-lt"/>
              </a:rPr>
              <a:t>idealleri</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geleceği</a:t>
            </a:r>
            <a:r>
              <a:rPr lang="en-US" sz="2600" dirty="0">
                <a:solidFill>
                  <a:schemeClr val="bg1"/>
                </a:solidFill>
                <a:latin typeface="+mn-lt"/>
              </a:rPr>
              <a:t> </a:t>
            </a:r>
            <a:r>
              <a:rPr lang="en-US" sz="2600" dirty="0" err="1">
                <a:solidFill>
                  <a:schemeClr val="bg1"/>
                </a:solidFill>
                <a:latin typeface="+mn-lt"/>
              </a:rPr>
              <a:t>ile</a:t>
            </a:r>
            <a:r>
              <a:rPr lang="en-US" sz="2600" dirty="0">
                <a:solidFill>
                  <a:schemeClr val="bg1"/>
                </a:solidFill>
                <a:latin typeface="+mn-lt"/>
              </a:rPr>
              <a:t> </a:t>
            </a:r>
            <a:r>
              <a:rPr lang="en-US" sz="2600" dirty="0" err="1">
                <a:solidFill>
                  <a:schemeClr val="bg1"/>
                </a:solidFill>
                <a:latin typeface="+mn-lt"/>
              </a:rPr>
              <a:t>ilgili</a:t>
            </a:r>
            <a:r>
              <a:rPr lang="en-US" sz="2600" dirty="0">
                <a:solidFill>
                  <a:schemeClr val="bg1"/>
                </a:solidFill>
                <a:latin typeface="+mn-lt"/>
              </a:rPr>
              <a:t> </a:t>
            </a:r>
            <a:r>
              <a:rPr lang="en-US" sz="2600" dirty="0" err="1">
                <a:solidFill>
                  <a:schemeClr val="bg1"/>
                </a:solidFill>
                <a:latin typeface="+mn-lt"/>
              </a:rPr>
              <a:t>ümitleri</a:t>
            </a:r>
            <a:r>
              <a:rPr lang="en-US" sz="2600" dirty="0">
                <a:solidFill>
                  <a:schemeClr val="bg1"/>
                </a:solidFill>
                <a:latin typeface="+mn-lt"/>
              </a:rPr>
              <a:t> </a:t>
            </a:r>
            <a:r>
              <a:rPr lang="en-US" sz="2600" dirty="0" err="1">
                <a:solidFill>
                  <a:schemeClr val="bg1"/>
                </a:solidFill>
                <a:latin typeface="+mn-lt"/>
              </a:rPr>
              <a:t>yıkılır</a:t>
            </a:r>
            <a:r>
              <a:rPr lang="en-US" sz="2600" dirty="0">
                <a:solidFill>
                  <a:schemeClr val="bg1"/>
                </a:solidFill>
                <a:latin typeface="+mn-lt"/>
              </a:rPr>
              <a:t>.</a:t>
            </a:r>
          </a:p>
          <a:p>
            <a:pPr marL="457200" indent="-457200">
              <a:buFont typeface="Wingdings" panose="05000000000000000000" pitchFamily="2" charset="2"/>
              <a:buChar char="Ø"/>
            </a:pPr>
            <a:r>
              <a:rPr lang="en-US" sz="2600" dirty="0" err="1" smtClean="0">
                <a:solidFill>
                  <a:schemeClr val="bg1"/>
                </a:solidFill>
                <a:latin typeface="+mn-lt"/>
              </a:rPr>
              <a:t>Kullandığı</a:t>
            </a:r>
            <a:r>
              <a:rPr lang="en-US" sz="2600" dirty="0" smtClean="0">
                <a:solidFill>
                  <a:schemeClr val="bg1"/>
                </a:solidFill>
                <a:latin typeface="+mn-lt"/>
              </a:rPr>
              <a:t> </a:t>
            </a:r>
            <a:r>
              <a:rPr lang="en-US" sz="2600" dirty="0" err="1">
                <a:solidFill>
                  <a:schemeClr val="bg1"/>
                </a:solidFill>
                <a:latin typeface="+mn-lt"/>
              </a:rPr>
              <a:t>maddeler</a:t>
            </a:r>
            <a:r>
              <a:rPr lang="en-US" sz="2600" dirty="0">
                <a:solidFill>
                  <a:schemeClr val="bg1"/>
                </a:solidFill>
                <a:latin typeface="+mn-lt"/>
              </a:rPr>
              <a:t> </a:t>
            </a:r>
            <a:r>
              <a:rPr lang="en-US" sz="2600" dirty="0" err="1">
                <a:solidFill>
                  <a:schemeClr val="bg1"/>
                </a:solidFill>
                <a:latin typeface="+mn-lt"/>
              </a:rPr>
              <a:t>bağımlının</a:t>
            </a:r>
            <a:r>
              <a:rPr lang="en-US" sz="2600" dirty="0">
                <a:solidFill>
                  <a:schemeClr val="bg1"/>
                </a:solidFill>
                <a:latin typeface="+mn-lt"/>
              </a:rPr>
              <a:t> </a:t>
            </a:r>
            <a:r>
              <a:rPr lang="en-US" sz="2600" dirty="0" err="1" smtClean="0">
                <a:solidFill>
                  <a:schemeClr val="bg1"/>
                </a:solidFill>
                <a:latin typeface="+mn-lt"/>
              </a:rPr>
              <a:t>vücudundaki</a:t>
            </a:r>
            <a:r>
              <a:rPr lang="en-US" sz="2600" dirty="0" smtClean="0">
                <a:solidFill>
                  <a:schemeClr val="bg1"/>
                </a:solidFill>
                <a:latin typeface="+mn-lt"/>
              </a:rPr>
              <a:t> </a:t>
            </a:r>
            <a:r>
              <a:rPr lang="en-US" sz="2600" dirty="0" err="1">
                <a:solidFill>
                  <a:schemeClr val="bg1"/>
                </a:solidFill>
                <a:latin typeface="+mn-lt"/>
              </a:rPr>
              <a:t>savunma</a:t>
            </a:r>
            <a:r>
              <a:rPr lang="en-US" sz="2600" dirty="0">
                <a:solidFill>
                  <a:schemeClr val="bg1"/>
                </a:solidFill>
                <a:latin typeface="+mn-lt"/>
              </a:rPr>
              <a:t> </a:t>
            </a:r>
            <a:r>
              <a:rPr lang="en-US" sz="2600" dirty="0" err="1" smtClean="0">
                <a:solidFill>
                  <a:schemeClr val="bg1"/>
                </a:solidFill>
                <a:latin typeface="+mn-lt"/>
              </a:rPr>
              <a:t>mekanizmalarını</a:t>
            </a:r>
            <a:r>
              <a:rPr lang="en-US" sz="2600" dirty="0" smtClean="0">
                <a:solidFill>
                  <a:schemeClr val="bg1"/>
                </a:solidFill>
                <a:latin typeface="+mn-lt"/>
              </a:rPr>
              <a:t> </a:t>
            </a:r>
            <a:r>
              <a:rPr lang="en-US" sz="2600" dirty="0" err="1">
                <a:solidFill>
                  <a:schemeClr val="bg1"/>
                </a:solidFill>
                <a:latin typeface="+mn-lt"/>
              </a:rPr>
              <a:t>yok</a:t>
            </a:r>
            <a:r>
              <a:rPr lang="en-US" sz="2600" dirty="0">
                <a:solidFill>
                  <a:schemeClr val="bg1"/>
                </a:solidFill>
                <a:latin typeface="+mn-lt"/>
              </a:rPr>
              <a:t> </a:t>
            </a:r>
            <a:r>
              <a:rPr lang="en-US" sz="2600" dirty="0" err="1">
                <a:solidFill>
                  <a:schemeClr val="bg1"/>
                </a:solidFill>
                <a:latin typeface="+mn-lt"/>
              </a:rPr>
              <a:t>edip</a:t>
            </a:r>
            <a:r>
              <a:rPr lang="en-US" sz="2600" dirty="0">
                <a:solidFill>
                  <a:schemeClr val="bg1"/>
                </a:solidFill>
                <a:latin typeface="+mn-lt"/>
              </a:rPr>
              <a:t> </a:t>
            </a:r>
            <a:r>
              <a:rPr lang="en-US" sz="2600" dirty="0" err="1">
                <a:solidFill>
                  <a:schemeClr val="bg1"/>
                </a:solidFill>
                <a:latin typeface="+mn-lt"/>
              </a:rPr>
              <a:t>bağışıklık</a:t>
            </a:r>
            <a:r>
              <a:rPr lang="en-US" sz="2600" dirty="0">
                <a:solidFill>
                  <a:schemeClr val="bg1"/>
                </a:solidFill>
                <a:latin typeface="+mn-lt"/>
              </a:rPr>
              <a:t> </a:t>
            </a:r>
            <a:r>
              <a:rPr lang="en-US" sz="2600" dirty="0" err="1">
                <a:solidFill>
                  <a:schemeClr val="bg1"/>
                </a:solidFill>
                <a:latin typeface="+mn-lt"/>
              </a:rPr>
              <a:t>sistemini</a:t>
            </a:r>
            <a:r>
              <a:rPr lang="en-US" sz="2600" dirty="0">
                <a:solidFill>
                  <a:schemeClr val="bg1"/>
                </a:solidFill>
                <a:latin typeface="+mn-lt"/>
              </a:rPr>
              <a:t> </a:t>
            </a:r>
            <a:r>
              <a:rPr lang="en-US" sz="2600" dirty="0" err="1">
                <a:solidFill>
                  <a:schemeClr val="bg1"/>
                </a:solidFill>
                <a:latin typeface="+mn-lt"/>
              </a:rPr>
              <a:t>zayıflatır</a:t>
            </a:r>
            <a:r>
              <a:rPr lang="en-US" sz="2600" dirty="0">
                <a:solidFill>
                  <a:schemeClr val="bg1"/>
                </a:solidFill>
                <a:latin typeface="+mn-lt"/>
              </a:rPr>
              <a:t>.</a:t>
            </a:r>
          </a:p>
          <a:p>
            <a:pPr marL="457200" indent="-457200">
              <a:buFont typeface="Wingdings" panose="05000000000000000000" pitchFamily="2" charset="2"/>
              <a:buChar char="Ø"/>
            </a:pPr>
            <a:r>
              <a:rPr lang="en-US" sz="2600" dirty="0" err="1" smtClean="0">
                <a:solidFill>
                  <a:schemeClr val="bg1"/>
                </a:solidFill>
                <a:latin typeface="+mn-lt"/>
              </a:rPr>
              <a:t>Bağımlının</a:t>
            </a:r>
            <a:r>
              <a:rPr lang="en-US" sz="2600" dirty="0" smtClean="0">
                <a:solidFill>
                  <a:schemeClr val="bg1"/>
                </a:solidFill>
                <a:latin typeface="+mn-lt"/>
              </a:rPr>
              <a:t> </a:t>
            </a:r>
            <a:r>
              <a:rPr lang="en-US" sz="2600" dirty="0" err="1">
                <a:solidFill>
                  <a:schemeClr val="bg1"/>
                </a:solidFill>
                <a:latin typeface="+mn-lt"/>
              </a:rPr>
              <a:t>frengi</a:t>
            </a:r>
            <a:r>
              <a:rPr lang="en-US" sz="2600" dirty="0">
                <a:solidFill>
                  <a:schemeClr val="bg1"/>
                </a:solidFill>
                <a:latin typeface="+mn-lt"/>
              </a:rPr>
              <a:t>, </a:t>
            </a:r>
            <a:r>
              <a:rPr lang="en-US" sz="2600" dirty="0" err="1">
                <a:solidFill>
                  <a:schemeClr val="bg1"/>
                </a:solidFill>
                <a:latin typeface="+mn-lt"/>
              </a:rPr>
              <a:t>verem</a:t>
            </a:r>
            <a:r>
              <a:rPr lang="en-US" sz="2600" dirty="0">
                <a:solidFill>
                  <a:schemeClr val="bg1"/>
                </a:solidFill>
                <a:latin typeface="+mn-lt"/>
              </a:rPr>
              <a:t>, </a:t>
            </a:r>
            <a:r>
              <a:rPr lang="en-US" sz="2600" dirty="0" smtClean="0">
                <a:solidFill>
                  <a:schemeClr val="bg1"/>
                </a:solidFill>
                <a:latin typeface="+mn-lt"/>
              </a:rPr>
              <a:t>A</a:t>
            </a:r>
            <a:r>
              <a:rPr lang="tr-TR" sz="2600" dirty="0" smtClean="0">
                <a:solidFill>
                  <a:schemeClr val="bg1"/>
                </a:solidFill>
                <a:latin typeface="+mn-lt"/>
              </a:rPr>
              <a:t>I</a:t>
            </a:r>
            <a:r>
              <a:rPr lang="en-US" sz="2600" dirty="0" smtClean="0">
                <a:solidFill>
                  <a:schemeClr val="bg1"/>
                </a:solidFill>
                <a:latin typeface="+mn-lt"/>
              </a:rPr>
              <a:t>DS</a:t>
            </a:r>
            <a:r>
              <a:rPr lang="en-US" sz="2600" dirty="0">
                <a:solidFill>
                  <a:schemeClr val="bg1"/>
                </a:solidFill>
                <a:latin typeface="+mn-lt"/>
              </a:rPr>
              <a:t>, </a:t>
            </a:r>
            <a:r>
              <a:rPr lang="en-US" sz="2600" dirty="0" err="1">
                <a:solidFill>
                  <a:schemeClr val="bg1"/>
                </a:solidFill>
                <a:latin typeface="+mn-lt"/>
              </a:rPr>
              <a:t>kanser</a:t>
            </a:r>
            <a:r>
              <a:rPr lang="en-US" sz="2600" dirty="0">
                <a:solidFill>
                  <a:schemeClr val="bg1"/>
                </a:solidFill>
                <a:latin typeface="+mn-lt"/>
              </a:rPr>
              <a:t>, </a:t>
            </a:r>
            <a:r>
              <a:rPr lang="en-US" sz="2600" dirty="0" err="1">
                <a:solidFill>
                  <a:schemeClr val="bg1"/>
                </a:solidFill>
                <a:latin typeface="+mn-lt"/>
              </a:rPr>
              <a:t>kangren</a:t>
            </a:r>
            <a:r>
              <a:rPr lang="en-US" sz="2600" dirty="0">
                <a:solidFill>
                  <a:schemeClr val="bg1"/>
                </a:solidFill>
                <a:latin typeface="+mn-lt"/>
              </a:rPr>
              <a:t>, </a:t>
            </a:r>
            <a:r>
              <a:rPr lang="en-US" sz="2600" dirty="0" err="1" smtClean="0">
                <a:solidFill>
                  <a:schemeClr val="bg1"/>
                </a:solidFill>
                <a:latin typeface="+mn-lt"/>
              </a:rPr>
              <a:t>hepatit</a:t>
            </a:r>
            <a:r>
              <a:rPr lang="en-US" sz="2600" dirty="0" smtClean="0">
                <a:solidFill>
                  <a:schemeClr val="bg1"/>
                </a:solidFill>
                <a:latin typeface="+mn-lt"/>
              </a:rPr>
              <a:t> </a:t>
            </a:r>
            <a:r>
              <a:rPr lang="en-US" sz="2600" dirty="0">
                <a:solidFill>
                  <a:schemeClr val="bg1"/>
                </a:solidFill>
                <a:latin typeface="+mn-lt"/>
              </a:rPr>
              <a:t>B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hepatit</a:t>
            </a:r>
            <a:r>
              <a:rPr lang="en-US" sz="2600" dirty="0">
                <a:solidFill>
                  <a:schemeClr val="bg1"/>
                </a:solidFill>
                <a:latin typeface="+mn-lt"/>
              </a:rPr>
              <a:t> C </a:t>
            </a:r>
            <a:r>
              <a:rPr lang="en-US" sz="2600" dirty="0" err="1">
                <a:solidFill>
                  <a:schemeClr val="bg1"/>
                </a:solidFill>
                <a:latin typeface="+mn-lt"/>
              </a:rPr>
              <a:t>gibi</a:t>
            </a:r>
            <a:r>
              <a:rPr lang="en-US" sz="2600" dirty="0">
                <a:solidFill>
                  <a:schemeClr val="bg1"/>
                </a:solidFill>
                <a:latin typeface="+mn-lt"/>
              </a:rPr>
              <a:t> </a:t>
            </a:r>
            <a:r>
              <a:rPr lang="en-US" sz="2600" dirty="0" err="1">
                <a:solidFill>
                  <a:schemeClr val="bg1"/>
                </a:solidFill>
                <a:latin typeface="+mn-lt"/>
              </a:rPr>
              <a:t>birçok</a:t>
            </a:r>
            <a:r>
              <a:rPr lang="en-US" sz="2600" dirty="0">
                <a:solidFill>
                  <a:schemeClr val="bg1"/>
                </a:solidFill>
                <a:latin typeface="+mn-lt"/>
              </a:rPr>
              <a:t> </a:t>
            </a:r>
            <a:r>
              <a:rPr lang="en-US" sz="2600" dirty="0" err="1">
                <a:solidFill>
                  <a:schemeClr val="bg1"/>
                </a:solidFill>
                <a:latin typeface="+mn-lt"/>
              </a:rPr>
              <a:t>ölümcül</a:t>
            </a:r>
            <a:r>
              <a:rPr lang="en-US" sz="2600" dirty="0">
                <a:solidFill>
                  <a:schemeClr val="bg1"/>
                </a:solidFill>
                <a:latin typeface="+mn-lt"/>
              </a:rPr>
              <a:t> </a:t>
            </a:r>
            <a:r>
              <a:rPr lang="en-US" sz="2600" dirty="0" err="1">
                <a:solidFill>
                  <a:schemeClr val="bg1"/>
                </a:solidFill>
                <a:latin typeface="+mn-lt"/>
              </a:rPr>
              <a:t>hastalığa</a:t>
            </a:r>
            <a:r>
              <a:rPr lang="en-US" sz="2600" dirty="0">
                <a:solidFill>
                  <a:schemeClr val="bg1"/>
                </a:solidFill>
                <a:latin typeface="+mn-lt"/>
              </a:rPr>
              <a:t> </a:t>
            </a:r>
            <a:r>
              <a:rPr lang="en-US" sz="2600" dirty="0" err="1">
                <a:solidFill>
                  <a:schemeClr val="bg1"/>
                </a:solidFill>
                <a:latin typeface="+mn-lt"/>
              </a:rPr>
              <a:t>kapılma</a:t>
            </a:r>
            <a:r>
              <a:rPr lang="en-US" sz="2600" dirty="0">
                <a:solidFill>
                  <a:schemeClr val="bg1"/>
                </a:solidFill>
                <a:latin typeface="+mn-lt"/>
              </a:rPr>
              <a:t> </a:t>
            </a:r>
            <a:r>
              <a:rPr lang="en-US" sz="2600" dirty="0" err="1">
                <a:solidFill>
                  <a:schemeClr val="bg1"/>
                </a:solidFill>
                <a:latin typeface="+mn-lt"/>
              </a:rPr>
              <a:t>riski</a:t>
            </a:r>
            <a:r>
              <a:rPr lang="en-US" sz="2600" dirty="0">
                <a:solidFill>
                  <a:schemeClr val="bg1"/>
                </a:solidFill>
                <a:latin typeface="+mn-lt"/>
              </a:rPr>
              <a:t> </a:t>
            </a:r>
            <a:r>
              <a:rPr lang="en-US" sz="2600" dirty="0" err="1">
                <a:solidFill>
                  <a:schemeClr val="bg1"/>
                </a:solidFill>
                <a:latin typeface="+mn-lt"/>
              </a:rPr>
              <a:t>artar</a:t>
            </a:r>
            <a:r>
              <a:rPr lang="en-US" sz="2600" dirty="0">
                <a:solidFill>
                  <a:schemeClr val="bg1"/>
                </a:solidFill>
                <a:latin typeface="+mn-lt"/>
              </a:rPr>
              <a:t>.</a:t>
            </a:r>
          </a:p>
        </p:txBody>
      </p:sp>
      <p:sp>
        <p:nvSpPr>
          <p:cNvPr id="7" name="TextBox 6"/>
          <p:cNvSpPr txBox="1"/>
          <p:nvPr/>
        </p:nvSpPr>
        <p:spPr>
          <a:xfrm>
            <a:off x="288032" y="188640"/>
            <a:ext cx="8855968" cy="1446550"/>
          </a:xfrm>
          <a:prstGeom prst="rect">
            <a:avLst/>
          </a:prstGeom>
          <a:noFill/>
        </p:spPr>
        <p:txBody>
          <a:bodyPr wrap="square" rtlCol="0">
            <a:spAutoFit/>
          </a:bodyPr>
          <a:lstStyle/>
          <a:p>
            <a:r>
              <a:rPr lang="en-US" sz="4400" dirty="0" err="1">
                <a:solidFill>
                  <a:srgbClr val="FF0000"/>
                </a:solidFill>
                <a:latin typeface="+mj-lt"/>
              </a:rPr>
              <a:t>Bağımlılık</a:t>
            </a:r>
            <a:r>
              <a:rPr lang="en-US" sz="4400" dirty="0">
                <a:solidFill>
                  <a:srgbClr val="FF0000"/>
                </a:solidFill>
                <a:latin typeface="+mj-lt"/>
              </a:rPr>
              <a:t> </a:t>
            </a:r>
            <a:r>
              <a:rPr lang="en-US" sz="4400" dirty="0" err="1">
                <a:solidFill>
                  <a:srgbClr val="FF0000"/>
                </a:solidFill>
                <a:latin typeface="+mj-lt"/>
              </a:rPr>
              <a:t>Kişide</a:t>
            </a:r>
            <a:r>
              <a:rPr lang="en-US" sz="4400" dirty="0">
                <a:solidFill>
                  <a:srgbClr val="FF0000"/>
                </a:solidFill>
                <a:latin typeface="+mj-lt"/>
              </a:rPr>
              <a:t> </a:t>
            </a:r>
            <a:r>
              <a:rPr lang="en-US" sz="4400" dirty="0" err="1">
                <a:solidFill>
                  <a:srgbClr val="FF0000"/>
                </a:solidFill>
                <a:latin typeface="+mj-lt"/>
              </a:rPr>
              <a:t>Neleri</a:t>
            </a:r>
            <a:r>
              <a:rPr lang="en-US" sz="4400" dirty="0">
                <a:solidFill>
                  <a:srgbClr val="FF0000"/>
                </a:solidFill>
                <a:latin typeface="+mj-lt"/>
              </a:rPr>
              <a:t> </a:t>
            </a:r>
            <a:r>
              <a:rPr lang="en-US" sz="4400" dirty="0" err="1">
                <a:solidFill>
                  <a:srgbClr val="FF0000"/>
                </a:solidFill>
                <a:latin typeface="+mj-lt"/>
              </a:rPr>
              <a:t>Değiştirir</a:t>
            </a:r>
            <a:r>
              <a:rPr lang="en-US" sz="4400" dirty="0">
                <a:solidFill>
                  <a:srgbClr val="FF0000"/>
                </a:solidFill>
                <a:latin typeface="+mj-lt"/>
              </a:rPr>
              <a:t>?</a:t>
            </a:r>
          </a:p>
          <a:p>
            <a:r>
              <a:rPr lang="en-US" sz="4400" dirty="0" err="1" smtClean="0">
                <a:solidFill>
                  <a:srgbClr val="FF0000"/>
                </a:solidFill>
                <a:latin typeface="+mj-lt"/>
              </a:rPr>
              <a:t>Bağımlıya</a:t>
            </a:r>
            <a:r>
              <a:rPr lang="en-US" sz="4400" dirty="0" smtClean="0">
                <a:solidFill>
                  <a:srgbClr val="FF0000"/>
                </a:solidFill>
                <a:latin typeface="+mj-lt"/>
              </a:rPr>
              <a:t> </a:t>
            </a:r>
            <a:r>
              <a:rPr lang="en-US" sz="4400" dirty="0">
                <a:solidFill>
                  <a:srgbClr val="FF0000"/>
                </a:solidFill>
                <a:latin typeface="+mj-lt"/>
              </a:rPr>
              <a:t>Ne </a:t>
            </a:r>
            <a:r>
              <a:rPr lang="en-US" sz="4400" dirty="0" err="1">
                <a:solidFill>
                  <a:srgbClr val="FF0000"/>
                </a:solidFill>
                <a:latin typeface="+mj-lt"/>
              </a:rPr>
              <a:t>Gibi</a:t>
            </a:r>
            <a:r>
              <a:rPr lang="en-US" sz="4400" dirty="0">
                <a:solidFill>
                  <a:srgbClr val="FF0000"/>
                </a:solidFill>
                <a:latin typeface="+mj-lt"/>
              </a:rPr>
              <a:t> </a:t>
            </a:r>
            <a:r>
              <a:rPr lang="en-US" sz="4400" dirty="0" err="1">
                <a:solidFill>
                  <a:srgbClr val="FF0000"/>
                </a:solidFill>
                <a:latin typeface="+mj-lt"/>
              </a:rPr>
              <a:t>Zararlar</a:t>
            </a:r>
            <a:r>
              <a:rPr lang="en-US" sz="4400" dirty="0">
                <a:solidFill>
                  <a:srgbClr val="FF0000"/>
                </a:solidFill>
                <a:latin typeface="+mj-lt"/>
              </a:rPr>
              <a:t> </a:t>
            </a:r>
            <a:r>
              <a:rPr lang="en-US" sz="4400" dirty="0" err="1">
                <a:solidFill>
                  <a:srgbClr val="FF0000"/>
                </a:solidFill>
                <a:latin typeface="+mj-lt"/>
              </a:rPr>
              <a:t>Verir</a:t>
            </a:r>
            <a:r>
              <a:rPr lang="en-US" sz="4400" dirty="0">
                <a:solidFill>
                  <a:srgbClr val="FF0000"/>
                </a:solidFill>
                <a:latin typeface="+mj-lt"/>
              </a:rPr>
              <a:t>?</a:t>
            </a:r>
          </a:p>
        </p:txBody>
      </p:sp>
    </p:spTree>
    <p:extLst>
      <p:ext uri="{BB962C8B-B14F-4D97-AF65-F5344CB8AC3E}">
        <p14:creationId xmlns:p14="http://schemas.microsoft.com/office/powerpoint/2010/main" val="15903720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6">
                                            <p:txEl>
                                              <p:pRg st="0" end="0"/>
                                            </p:txEl>
                                          </p:spTgt>
                                        </p:tgtEl>
                                      </p:cBhvr>
                                    </p:animEffect>
                                  </p:childTnLst>
                                </p:cTn>
                              </p:par>
                            </p:childTnLst>
                          </p:cTn>
                        </p:par>
                        <p:par>
                          <p:cTn id="10" fill="hold">
                            <p:stCondLst>
                              <p:cond delay="1500"/>
                            </p:stCondLst>
                            <p:childTnLst>
                              <p:par>
                                <p:cTn id="11" presetID="53" presetClass="entr" presetSubtype="16" fill="hold" grpId="0" nodeType="afterEffect">
                                  <p:stCondLst>
                                    <p:cond delay="50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p:cTn id="13"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5" dur="1000"/>
                                        <p:tgtEl>
                                          <p:spTgt spid="6">
                                            <p:txEl>
                                              <p:pRg st="1" end="1"/>
                                            </p:txEl>
                                          </p:spTgt>
                                        </p:tgtEl>
                                      </p:cBhvr>
                                    </p:animEffect>
                                  </p:childTnLst>
                                </p:cTn>
                              </p:par>
                            </p:childTnLst>
                          </p:cTn>
                        </p:par>
                        <p:par>
                          <p:cTn id="16" fill="hold">
                            <p:stCondLst>
                              <p:cond delay="3000"/>
                            </p:stCondLst>
                            <p:childTnLst>
                              <p:par>
                                <p:cTn id="17" presetID="53" presetClass="entr" presetSubtype="16" fill="hold" grpId="0" nodeType="afterEffect">
                                  <p:stCondLst>
                                    <p:cond delay="50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p:cTn id="19"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1" dur="1000"/>
                                        <p:tgtEl>
                                          <p:spTgt spid="6">
                                            <p:txEl>
                                              <p:pRg st="2" end="2"/>
                                            </p:txEl>
                                          </p:spTgt>
                                        </p:tgtEl>
                                      </p:cBhvr>
                                    </p:animEffect>
                                  </p:childTnLst>
                                </p:cTn>
                              </p:par>
                            </p:childTnLst>
                          </p:cTn>
                        </p:par>
                        <p:par>
                          <p:cTn id="22" fill="hold">
                            <p:stCondLst>
                              <p:cond delay="4500"/>
                            </p:stCondLst>
                            <p:childTnLst>
                              <p:par>
                                <p:cTn id="23" presetID="53" presetClass="entr" presetSubtype="16" fill="hold" grpId="0" nodeType="afterEffect">
                                  <p:stCondLst>
                                    <p:cond delay="50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p:cTn id="25"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27" dur="1000"/>
                                        <p:tgtEl>
                                          <p:spTgt spid="6">
                                            <p:txEl>
                                              <p:pRg st="3" end="3"/>
                                            </p:txEl>
                                          </p:spTgt>
                                        </p:tgtEl>
                                      </p:cBhvr>
                                    </p:animEffect>
                                  </p:childTnLst>
                                </p:cTn>
                              </p:par>
                            </p:childTnLst>
                          </p:cTn>
                        </p:par>
                        <p:par>
                          <p:cTn id="28" fill="hold">
                            <p:stCondLst>
                              <p:cond delay="6000"/>
                            </p:stCondLst>
                            <p:childTnLst>
                              <p:par>
                                <p:cTn id="29" presetID="53" presetClass="entr" presetSubtype="16" fill="hold" grpId="0" nodeType="afterEffect">
                                  <p:stCondLst>
                                    <p:cond delay="50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p:cTn id="31"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33" dur="1000"/>
                                        <p:tgtEl>
                                          <p:spTgt spid="6">
                                            <p:txEl>
                                              <p:pRg st="4" end="4"/>
                                            </p:txEl>
                                          </p:spTgt>
                                        </p:tgtEl>
                                      </p:cBhvr>
                                    </p:animEffect>
                                  </p:childTnLst>
                                </p:cTn>
                              </p:par>
                            </p:childTnLst>
                          </p:cTn>
                        </p:par>
                        <p:par>
                          <p:cTn id="34" fill="hold">
                            <p:stCondLst>
                              <p:cond delay="7500"/>
                            </p:stCondLst>
                            <p:childTnLst>
                              <p:par>
                                <p:cTn id="35" presetID="53" presetClass="entr" presetSubtype="16" fill="hold" grpId="0" nodeType="afterEffect">
                                  <p:stCondLst>
                                    <p:cond delay="50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p:cTn id="37" dur="1000" fill="hold"/>
                                        <p:tgtEl>
                                          <p:spTgt spid="6">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39"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53009" y="216808"/>
            <a:ext cx="7706885" cy="1200329"/>
          </a:xfrm>
          <a:prstGeom prst="rect">
            <a:avLst/>
          </a:prstGeom>
          <a:noFill/>
        </p:spPr>
        <p:txBody>
          <a:bodyPr wrap="square" rtlCol="0">
            <a:spAutoFit/>
          </a:bodyPr>
          <a:lstStyle/>
          <a:p>
            <a:r>
              <a:rPr lang="tr-TR" sz="3600" b="1" dirty="0" smtClean="0">
                <a:solidFill>
                  <a:srgbClr val="FF0000"/>
                </a:solidFill>
                <a:effectLst>
                  <a:outerShdw blurRad="38100" dist="38100" dir="2700000" algn="tl">
                    <a:srgbClr val="000000">
                      <a:alpha val="43137"/>
                    </a:srgbClr>
                  </a:outerShdw>
                </a:effectLst>
                <a:latin typeface="+mn-lt"/>
              </a:rPr>
              <a:t>Madde Bağımlılığının </a:t>
            </a:r>
            <a:r>
              <a:rPr lang="en-US" sz="3600" b="1" dirty="0" err="1" smtClean="0">
                <a:solidFill>
                  <a:srgbClr val="FF0000"/>
                </a:solidFill>
                <a:effectLst>
                  <a:outerShdw blurRad="38100" dist="38100" dir="2700000" algn="tl">
                    <a:srgbClr val="000000">
                      <a:alpha val="43137"/>
                    </a:srgbClr>
                  </a:outerShdw>
                </a:effectLst>
                <a:latin typeface="+mn-lt"/>
              </a:rPr>
              <a:t>Olası</a:t>
            </a:r>
            <a:r>
              <a:rPr lang="en-US" sz="3600" b="1" dirty="0" smtClean="0">
                <a:solidFill>
                  <a:srgbClr val="FF0000"/>
                </a:solidFill>
                <a:effectLst>
                  <a:outerShdw blurRad="38100" dist="38100" dir="2700000" algn="tl">
                    <a:srgbClr val="000000">
                      <a:alpha val="43137"/>
                    </a:srgbClr>
                  </a:outerShdw>
                </a:effectLst>
                <a:latin typeface="+mn-lt"/>
              </a:rPr>
              <a:t> </a:t>
            </a:r>
            <a:r>
              <a:rPr lang="en-US" sz="3600" b="1" dirty="0" err="1" smtClean="0">
                <a:solidFill>
                  <a:srgbClr val="FF0000"/>
                </a:solidFill>
                <a:effectLst>
                  <a:outerShdw blurRad="38100" dist="38100" dir="2700000" algn="tl">
                    <a:srgbClr val="000000">
                      <a:alpha val="43137"/>
                    </a:srgbClr>
                  </a:outerShdw>
                </a:effectLst>
                <a:latin typeface="+mn-lt"/>
              </a:rPr>
              <a:t>Sonuçları</a:t>
            </a:r>
            <a:r>
              <a:rPr lang="tr-TR" sz="3600" b="1" dirty="0" smtClean="0">
                <a:solidFill>
                  <a:srgbClr val="FF0000"/>
                </a:solidFill>
                <a:effectLst>
                  <a:outerShdw blurRad="38100" dist="38100" dir="2700000" algn="tl">
                    <a:srgbClr val="000000">
                      <a:alpha val="43137"/>
                    </a:srgbClr>
                  </a:outerShdw>
                </a:effectLst>
                <a:latin typeface="+mn-lt"/>
              </a:rPr>
              <a:t> ve Zararları</a:t>
            </a:r>
            <a:endParaRPr lang="en-US" sz="3600" b="1" dirty="0">
              <a:solidFill>
                <a:srgbClr val="FF0000"/>
              </a:solidFill>
              <a:effectLst>
                <a:outerShdw blurRad="38100" dist="38100" dir="2700000" algn="tl">
                  <a:srgbClr val="000000">
                    <a:alpha val="43137"/>
                  </a:srgbClr>
                </a:outerShdw>
              </a:effectLst>
              <a:latin typeface="+mn-lt"/>
            </a:endParaRPr>
          </a:p>
        </p:txBody>
      </p:sp>
      <p:sp>
        <p:nvSpPr>
          <p:cNvPr id="5" name="TextBox 4"/>
          <p:cNvSpPr txBox="1"/>
          <p:nvPr/>
        </p:nvSpPr>
        <p:spPr>
          <a:xfrm>
            <a:off x="7596336" y="2038562"/>
            <a:ext cx="684803" cy="369332"/>
          </a:xfrm>
          <a:prstGeom prst="rect">
            <a:avLst/>
          </a:prstGeom>
          <a:noFill/>
        </p:spPr>
        <p:txBody>
          <a:bodyPr wrap="none" rtlCol="0">
            <a:spAutoFit/>
          </a:bodyPr>
          <a:lstStyle/>
          <a:p>
            <a:r>
              <a:rPr lang="en-US" dirty="0" err="1" smtClean="0">
                <a:solidFill>
                  <a:schemeClr val="bg1"/>
                </a:solidFill>
              </a:rPr>
              <a:t>ölüm</a:t>
            </a:r>
            <a:endParaRPr lang="en-US" dirty="0">
              <a:solidFill>
                <a:schemeClr val="bg1"/>
              </a:solidFill>
            </a:endParaRPr>
          </a:p>
        </p:txBody>
      </p:sp>
      <p:sp>
        <p:nvSpPr>
          <p:cNvPr id="6" name="Rectangle 5"/>
          <p:cNvSpPr/>
          <p:nvPr/>
        </p:nvSpPr>
        <p:spPr>
          <a:xfrm>
            <a:off x="6277581" y="3603608"/>
            <a:ext cx="1493912" cy="400110"/>
          </a:xfrm>
          <a:prstGeom prst="rect">
            <a:avLst/>
          </a:prstGeom>
        </p:spPr>
        <p:txBody>
          <a:bodyPr wrap="square">
            <a:spAutoFit/>
          </a:bodyPr>
          <a:lstStyle/>
          <a:p>
            <a:r>
              <a:rPr lang="en-US" sz="2000" dirty="0" err="1" smtClean="0">
                <a:solidFill>
                  <a:schemeClr val="bg1"/>
                </a:solidFill>
              </a:rPr>
              <a:t>kazalar</a:t>
            </a:r>
            <a:endParaRPr lang="en-US" sz="2000" dirty="0">
              <a:solidFill>
                <a:schemeClr val="bg1"/>
              </a:solidFill>
            </a:endParaRPr>
          </a:p>
        </p:txBody>
      </p:sp>
      <p:sp>
        <p:nvSpPr>
          <p:cNvPr id="7" name="Rectangle 6"/>
          <p:cNvSpPr/>
          <p:nvPr/>
        </p:nvSpPr>
        <p:spPr>
          <a:xfrm>
            <a:off x="5752798" y="2648381"/>
            <a:ext cx="2213992" cy="646331"/>
          </a:xfrm>
          <a:prstGeom prst="rect">
            <a:avLst/>
          </a:prstGeom>
        </p:spPr>
        <p:txBody>
          <a:bodyPr wrap="square">
            <a:spAutoFit/>
          </a:bodyPr>
          <a:lstStyle/>
          <a:p>
            <a:r>
              <a:rPr lang="en-US" sz="3600" dirty="0" err="1">
                <a:solidFill>
                  <a:schemeClr val="bg1"/>
                </a:solidFill>
              </a:rPr>
              <a:t>iş</a:t>
            </a:r>
            <a:r>
              <a:rPr lang="en-US" sz="3600" dirty="0">
                <a:solidFill>
                  <a:schemeClr val="bg1"/>
                </a:solidFill>
              </a:rPr>
              <a:t> </a:t>
            </a:r>
            <a:r>
              <a:rPr lang="en-US" sz="3600" dirty="0" err="1" smtClean="0">
                <a:solidFill>
                  <a:schemeClr val="bg1"/>
                </a:solidFill>
              </a:rPr>
              <a:t>kaybı</a:t>
            </a:r>
            <a:endParaRPr lang="en-US" sz="3600" dirty="0">
              <a:solidFill>
                <a:schemeClr val="bg1"/>
              </a:solidFill>
            </a:endParaRPr>
          </a:p>
        </p:txBody>
      </p:sp>
      <p:sp>
        <p:nvSpPr>
          <p:cNvPr id="8" name="Rectangle 7"/>
          <p:cNvSpPr/>
          <p:nvPr/>
        </p:nvSpPr>
        <p:spPr>
          <a:xfrm>
            <a:off x="5194685" y="2023677"/>
            <a:ext cx="1596715" cy="307777"/>
          </a:xfrm>
          <a:prstGeom prst="rect">
            <a:avLst/>
          </a:prstGeom>
        </p:spPr>
        <p:txBody>
          <a:bodyPr wrap="square">
            <a:spAutoFit/>
          </a:bodyPr>
          <a:lstStyle/>
          <a:p>
            <a:r>
              <a:rPr lang="en-US" sz="1400" dirty="0" err="1">
                <a:solidFill>
                  <a:schemeClr val="bg1"/>
                </a:solidFill>
              </a:rPr>
              <a:t>ailevi</a:t>
            </a:r>
            <a:r>
              <a:rPr lang="en-US" sz="1400" dirty="0">
                <a:solidFill>
                  <a:schemeClr val="bg1"/>
                </a:solidFill>
              </a:rPr>
              <a:t> </a:t>
            </a:r>
            <a:r>
              <a:rPr lang="en-US" sz="1400" dirty="0" err="1" smtClean="0">
                <a:solidFill>
                  <a:schemeClr val="bg1"/>
                </a:solidFill>
              </a:rPr>
              <a:t>problemler</a:t>
            </a:r>
            <a:endParaRPr lang="en-US" sz="1400" dirty="0">
              <a:solidFill>
                <a:schemeClr val="bg1"/>
              </a:solidFill>
            </a:endParaRPr>
          </a:p>
        </p:txBody>
      </p:sp>
      <p:sp>
        <p:nvSpPr>
          <p:cNvPr id="9" name="Rectangle 8"/>
          <p:cNvSpPr/>
          <p:nvPr/>
        </p:nvSpPr>
        <p:spPr>
          <a:xfrm>
            <a:off x="7143077" y="5067372"/>
            <a:ext cx="1997968" cy="461665"/>
          </a:xfrm>
          <a:prstGeom prst="rect">
            <a:avLst/>
          </a:prstGeom>
        </p:spPr>
        <p:txBody>
          <a:bodyPr wrap="square">
            <a:spAutoFit/>
          </a:bodyPr>
          <a:lstStyle/>
          <a:p>
            <a:r>
              <a:rPr lang="en-US" sz="2400" dirty="0" err="1">
                <a:solidFill>
                  <a:schemeClr val="bg1"/>
                </a:solidFill>
              </a:rPr>
              <a:t>iştah</a:t>
            </a:r>
            <a:r>
              <a:rPr lang="en-US" sz="2400" dirty="0">
                <a:solidFill>
                  <a:schemeClr val="bg1"/>
                </a:solidFill>
              </a:rPr>
              <a:t> </a:t>
            </a:r>
            <a:r>
              <a:rPr lang="en-US" sz="2400" dirty="0" err="1" smtClean="0">
                <a:solidFill>
                  <a:schemeClr val="bg1"/>
                </a:solidFill>
              </a:rPr>
              <a:t>kaybı</a:t>
            </a:r>
            <a:endParaRPr lang="en-US" sz="2400" dirty="0">
              <a:solidFill>
                <a:schemeClr val="bg1"/>
              </a:solidFill>
            </a:endParaRPr>
          </a:p>
        </p:txBody>
      </p:sp>
      <p:sp>
        <p:nvSpPr>
          <p:cNvPr id="10" name="Rectangle 9"/>
          <p:cNvSpPr/>
          <p:nvPr/>
        </p:nvSpPr>
        <p:spPr>
          <a:xfrm>
            <a:off x="6894512" y="6165304"/>
            <a:ext cx="3150096" cy="769441"/>
          </a:xfrm>
          <a:prstGeom prst="rect">
            <a:avLst/>
          </a:prstGeom>
        </p:spPr>
        <p:txBody>
          <a:bodyPr wrap="square">
            <a:spAutoFit/>
          </a:bodyPr>
          <a:lstStyle/>
          <a:p>
            <a:r>
              <a:rPr lang="en-US" sz="4400" dirty="0" err="1">
                <a:solidFill>
                  <a:schemeClr val="bg1"/>
                </a:solidFill>
              </a:rPr>
              <a:t>amfizem</a:t>
            </a:r>
            <a:endParaRPr lang="en-US" sz="4400" dirty="0">
              <a:solidFill>
                <a:schemeClr val="bg1"/>
              </a:solidFill>
            </a:endParaRPr>
          </a:p>
        </p:txBody>
      </p:sp>
      <p:sp>
        <p:nvSpPr>
          <p:cNvPr id="11" name="Rectangle 10"/>
          <p:cNvSpPr/>
          <p:nvPr/>
        </p:nvSpPr>
        <p:spPr>
          <a:xfrm>
            <a:off x="5367606" y="5705733"/>
            <a:ext cx="4137450" cy="400110"/>
          </a:xfrm>
          <a:prstGeom prst="rect">
            <a:avLst/>
          </a:prstGeom>
        </p:spPr>
        <p:txBody>
          <a:bodyPr wrap="square">
            <a:spAutoFit/>
          </a:bodyPr>
          <a:lstStyle/>
          <a:p>
            <a:r>
              <a:rPr lang="en-US" sz="2000" dirty="0" err="1">
                <a:solidFill>
                  <a:schemeClr val="bg1"/>
                </a:solidFill>
              </a:rPr>
              <a:t>hızlı</a:t>
            </a:r>
            <a:r>
              <a:rPr lang="en-US" sz="2000" dirty="0">
                <a:solidFill>
                  <a:schemeClr val="bg1"/>
                </a:solidFill>
              </a:rPr>
              <a:t> </a:t>
            </a:r>
            <a:r>
              <a:rPr lang="en-US" sz="2000" dirty="0" err="1">
                <a:solidFill>
                  <a:schemeClr val="bg1"/>
                </a:solidFill>
              </a:rPr>
              <a:t>ve</a:t>
            </a:r>
            <a:r>
              <a:rPr lang="en-US" sz="2000" dirty="0">
                <a:solidFill>
                  <a:schemeClr val="bg1"/>
                </a:solidFill>
              </a:rPr>
              <a:t> </a:t>
            </a:r>
            <a:r>
              <a:rPr lang="en-US" sz="2000" dirty="0" err="1">
                <a:solidFill>
                  <a:schemeClr val="bg1"/>
                </a:solidFill>
              </a:rPr>
              <a:t>düzensiz</a:t>
            </a:r>
            <a:r>
              <a:rPr lang="en-US" sz="2000" dirty="0">
                <a:solidFill>
                  <a:schemeClr val="bg1"/>
                </a:solidFill>
              </a:rPr>
              <a:t> </a:t>
            </a:r>
            <a:r>
              <a:rPr lang="en-US" sz="2000" dirty="0" err="1">
                <a:solidFill>
                  <a:schemeClr val="bg1"/>
                </a:solidFill>
              </a:rPr>
              <a:t>kalp</a:t>
            </a:r>
            <a:r>
              <a:rPr lang="en-US" sz="2000" dirty="0">
                <a:solidFill>
                  <a:schemeClr val="bg1"/>
                </a:solidFill>
              </a:rPr>
              <a:t> </a:t>
            </a:r>
            <a:r>
              <a:rPr lang="en-US" sz="2000" dirty="0" err="1">
                <a:solidFill>
                  <a:schemeClr val="bg1"/>
                </a:solidFill>
              </a:rPr>
              <a:t>atışları</a:t>
            </a:r>
            <a:endParaRPr lang="en-US" sz="2000" dirty="0">
              <a:solidFill>
                <a:schemeClr val="bg1"/>
              </a:solidFill>
            </a:endParaRPr>
          </a:p>
        </p:txBody>
      </p:sp>
      <p:sp>
        <p:nvSpPr>
          <p:cNvPr id="12" name="Rectangle 11"/>
          <p:cNvSpPr/>
          <p:nvPr/>
        </p:nvSpPr>
        <p:spPr>
          <a:xfrm>
            <a:off x="6932966" y="4484910"/>
            <a:ext cx="1428241" cy="307777"/>
          </a:xfrm>
          <a:prstGeom prst="rect">
            <a:avLst/>
          </a:prstGeom>
        </p:spPr>
        <p:txBody>
          <a:bodyPr wrap="square">
            <a:spAutoFit/>
          </a:bodyPr>
          <a:lstStyle/>
          <a:p>
            <a:r>
              <a:rPr lang="en-US" sz="1400" dirty="0" err="1">
                <a:solidFill>
                  <a:schemeClr val="bg1"/>
                </a:solidFill>
              </a:rPr>
              <a:t>ciltte</a:t>
            </a:r>
            <a:r>
              <a:rPr lang="en-US" sz="1400" dirty="0">
                <a:solidFill>
                  <a:schemeClr val="bg1"/>
                </a:solidFill>
              </a:rPr>
              <a:t> </a:t>
            </a:r>
            <a:r>
              <a:rPr lang="en-US" sz="1400" dirty="0" err="1">
                <a:solidFill>
                  <a:schemeClr val="bg1"/>
                </a:solidFill>
              </a:rPr>
              <a:t>sarkma</a:t>
            </a:r>
            <a:endParaRPr lang="en-US" sz="1400" dirty="0">
              <a:solidFill>
                <a:schemeClr val="bg1"/>
              </a:solidFill>
            </a:endParaRPr>
          </a:p>
        </p:txBody>
      </p:sp>
      <p:sp>
        <p:nvSpPr>
          <p:cNvPr id="13" name="Rectangle 12"/>
          <p:cNvSpPr/>
          <p:nvPr/>
        </p:nvSpPr>
        <p:spPr>
          <a:xfrm>
            <a:off x="5660237" y="1433472"/>
            <a:ext cx="2780558" cy="461665"/>
          </a:xfrm>
          <a:prstGeom prst="rect">
            <a:avLst/>
          </a:prstGeom>
        </p:spPr>
        <p:txBody>
          <a:bodyPr wrap="square">
            <a:spAutoFit/>
          </a:bodyPr>
          <a:lstStyle/>
          <a:p>
            <a:r>
              <a:rPr lang="en-US" sz="2400" dirty="0" err="1">
                <a:solidFill>
                  <a:schemeClr val="bg1"/>
                </a:solidFill>
              </a:rPr>
              <a:t>genç</a:t>
            </a:r>
            <a:r>
              <a:rPr lang="en-US" sz="2400" dirty="0">
                <a:solidFill>
                  <a:schemeClr val="bg1"/>
                </a:solidFill>
              </a:rPr>
              <a:t> </a:t>
            </a:r>
            <a:r>
              <a:rPr lang="en-US" sz="2400" dirty="0" err="1">
                <a:solidFill>
                  <a:schemeClr val="bg1"/>
                </a:solidFill>
              </a:rPr>
              <a:t>yaşta</a:t>
            </a:r>
            <a:r>
              <a:rPr lang="en-US" sz="2400" dirty="0">
                <a:solidFill>
                  <a:schemeClr val="bg1"/>
                </a:solidFill>
              </a:rPr>
              <a:t> </a:t>
            </a:r>
            <a:r>
              <a:rPr lang="en-US" sz="2400" dirty="0" err="1" smtClean="0">
                <a:solidFill>
                  <a:schemeClr val="bg1"/>
                </a:solidFill>
              </a:rPr>
              <a:t>ölüm</a:t>
            </a:r>
            <a:endParaRPr lang="en-US" sz="2400" dirty="0">
              <a:solidFill>
                <a:schemeClr val="bg1"/>
              </a:solidFill>
            </a:endParaRPr>
          </a:p>
        </p:txBody>
      </p:sp>
      <p:sp>
        <p:nvSpPr>
          <p:cNvPr id="14" name="Rectangle 13"/>
          <p:cNvSpPr/>
          <p:nvPr/>
        </p:nvSpPr>
        <p:spPr>
          <a:xfrm>
            <a:off x="3905248" y="4697480"/>
            <a:ext cx="3466798" cy="369332"/>
          </a:xfrm>
          <a:prstGeom prst="rect">
            <a:avLst/>
          </a:prstGeom>
        </p:spPr>
        <p:txBody>
          <a:bodyPr wrap="square">
            <a:spAutoFit/>
          </a:bodyPr>
          <a:lstStyle/>
          <a:p>
            <a:r>
              <a:rPr lang="en-US" dirty="0" err="1">
                <a:solidFill>
                  <a:schemeClr val="bg1"/>
                </a:solidFill>
              </a:rPr>
              <a:t>balgam</a:t>
            </a:r>
            <a:r>
              <a:rPr lang="en-US" dirty="0">
                <a:solidFill>
                  <a:schemeClr val="bg1"/>
                </a:solidFill>
              </a:rPr>
              <a:t> </a:t>
            </a:r>
            <a:r>
              <a:rPr lang="en-US" dirty="0" err="1">
                <a:solidFill>
                  <a:schemeClr val="bg1"/>
                </a:solidFill>
              </a:rPr>
              <a:t>birikmesi</a:t>
            </a:r>
            <a:endParaRPr lang="en-US" dirty="0">
              <a:solidFill>
                <a:schemeClr val="bg1"/>
              </a:solidFill>
            </a:endParaRPr>
          </a:p>
        </p:txBody>
      </p:sp>
      <p:sp>
        <p:nvSpPr>
          <p:cNvPr id="15" name="Rectangle 14"/>
          <p:cNvSpPr/>
          <p:nvPr/>
        </p:nvSpPr>
        <p:spPr>
          <a:xfrm>
            <a:off x="2526836" y="6167398"/>
            <a:ext cx="3989379" cy="523220"/>
          </a:xfrm>
          <a:prstGeom prst="rect">
            <a:avLst/>
          </a:prstGeom>
        </p:spPr>
        <p:txBody>
          <a:bodyPr wrap="square">
            <a:spAutoFit/>
          </a:bodyPr>
          <a:lstStyle/>
          <a:p>
            <a:r>
              <a:rPr lang="en-US" sz="2800" dirty="0" err="1">
                <a:solidFill>
                  <a:schemeClr val="bg1"/>
                </a:solidFill>
              </a:rPr>
              <a:t>kalp</a:t>
            </a:r>
            <a:r>
              <a:rPr lang="en-US" sz="2800" dirty="0">
                <a:solidFill>
                  <a:schemeClr val="bg1"/>
                </a:solidFill>
              </a:rPr>
              <a:t> </a:t>
            </a:r>
            <a:r>
              <a:rPr lang="en-US" sz="2800" dirty="0" err="1">
                <a:solidFill>
                  <a:schemeClr val="bg1"/>
                </a:solidFill>
              </a:rPr>
              <a:t>atışlarında</a:t>
            </a:r>
            <a:r>
              <a:rPr lang="en-US" sz="2800" dirty="0">
                <a:solidFill>
                  <a:schemeClr val="bg1"/>
                </a:solidFill>
              </a:rPr>
              <a:t> </a:t>
            </a:r>
            <a:r>
              <a:rPr lang="en-US" sz="2800" dirty="0" err="1">
                <a:solidFill>
                  <a:schemeClr val="bg1"/>
                </a:solidFill>
              </a:rPr>
              <a:t>ani</a:t>
            </a:r>
            <a:r>
              <a:rPr lang="en-US" sz="2800" dirty="0">
                <a:solidFill>
                  <a:schemeClr val="bg1"/>
                </a:solidFill>
              </a:rPr>
              <a:t> </a:t>
            </a:r>
            <a:r>
              <a:rPr lang="en-US" sz="2800" dirty="0" err="1">
                <a:solidFill>
                  <a:schemeClr val="bg1"/>
                </a:solidFill>
              </a:rPr>
              <a:t>artış</a:t>
            </a:r>
            <a:endParaRPr lang="en-US" sz="2800" dirty="0">
              <a:solidFill>
                <a:schemeClr val="bg1"/>
              </a:solidFill>
            </a:endParaRPr>
          </a:p>
        </p:txBody>
      </p:sp>
      <p:sp>
        <p:nvSpPr>
          <p:cNvPr id="16" name="Rectangle 15"/>
          <p:cNvSpPr/>
          <p:nvPr/>
        </p:nvSpPr>
        <p:spPr>
          <a:xfrm>
            <a:off x="2123728" y="1291363"/>
            <a:ext cx="2829522" cy="584775"/>
          </a:xfrm>
          <a:prstGeom prst="rect">
            <a:avLst/>
          </a:prstGeom>
        </p:spPr>
        <p:txBody>
          <a:bodyPr wrap="square">
            <a:spAutoFit/>
          </a:bodyPr>
          <a:lstStyle/>
          <a:p>
            <a:r>
              <a:rPr lang="en-US" sz="3200" dirty="0" err="1">
                <a:solidFill>
                  <a:schemeClr val="bg1"/>
                </a:solidFill>
              </a:rPr>
              <a:t>mide</a:t>
            </a:r>
            <a:r>
              <a:rPr lang="en-US" sz="3200" dirty="0">
                <a:solidFill>
                  <a:schemeClr val="bg1"/>
                </a:solidFill>
              </a:rPr>
              <a:t> </a:t>
            </a:r>
            <a:r>
              <a:rPr lang="en-US" sz="3200" dirty="0" err="1" smtClean="0">
                <a:solidFill>
                  <a:schemeClr val="bg1"/>
                </a:solidFill>
              </a:rPr>
              <a:t>kanseri</a:t>
            </a:r>
            <a:endParaRPr lang="en-US" sz="3200" dirty="0">
              <a:solidFill>
                <a:schemeClr val="bg1"/>
              </a:solidFill>
            </a:endParaRPr>
          </a:p>
        </p:txBody>
      </p:sp>
      <p:sp>
        <p:nvSpPr>
          <p:cNvPr id="17" name="Rectangle 16"/>
          <p:cNvSpPr/>
          <p:nvPr/>
        </p:nvSpPr>
        <p:spPr>
          <a:xfrm>
            <a:off x="2810752" y="2401040"/>
            <a:ext cx="2142498" cy="461665"/>
          </a:xfrm>
          <a:prstGeom prst="rect">
            <a:avLst/>
          </a:prstGeom>
        </p:spPr>
        <p:txBody>
          <a:bodyPr wrap="square">
            <a:spAutoFit/>
          </a:bodyPr>
          <a:lstStyle/>
          <a:p>
            <a:r>
              <a:rPr lang="en-US" sz="2400" dirty="0" err="1">
                <a:solidFill>
                  <a:schemeClr val="bg1"/>
                </a:solidFill>
              </a:rPr>
              <a:t>akciğer</a:t>
            </a:r>
            <a:r>
              <a:rPr lang="en-US" sz="2400" dirty="0">
                <a:solidFill>
                  <a:schemeClr val="bg1"/>
                </a:solidFill>
              </a:rPr>
              <a:t> </a:t>
            </a:r>
            <a:r>
              <a:rPr lang="en-US" sz="2400" dirty="0" err="1">
                <a:solidFill>
                  <a:schemeClr val="bg1"/>
                </a:solidFill>
              </a:rPr>
              <a:t>iltihabı</a:t>
            </a:r>
            <a:endParaRPr lang="en-US" sz="2400" dirty="0">
              <a:solidFill>
                <a:schemeClr val="bg1"/>
              </a:solidFill>
            </a:endParaRPr>
          </a:p>
        </p:txBody>
      </p:sp>
      <p:sp>
        <p:nvSpPr>
          <p:cNvPr id="18" name="Rectangle 17"/>
          <p:cNvSpPr/>
          <p:nvPr/>
        </p:nvSpPr>
        <p:spPr>
          <a:xfrm>
            <a:off x="160750" y="2038562"/>
            <a:ext cx="2959503" cy="400110"/>
          </a:xfrm>
          <a:prstGeom prst="rect">
            <a:avLst/>
          </a:prstGeom>
        </p:spPr>
        <p:txBody>
          <a:bodyPr wrap="square">
            <a:spAutoFit/>
          </a:bodyPr>
          <a:lstStyle/>
          <a:p>
            <a:r>
              <a:rPr lang="en-US" sz="2000" dirty="0" err="1">
                <a:solidFill>
                  <a:schemeClr val="bg1"/>
                </a:solidFill>
              </a:rPr>
              <a:t>ölümcül</a:t>
            </a:r>
            <a:r>
              <a:rPr lang="en-US" sz="2000" dirty="0">
                <a:solidFill>
                  <a:schemeClr val="bg1"/>
                </a:solidFill>
              </a:rPr>
              <a:t> </a:t>
            </a:r>
            <a:r>
              <a:rPr lang="en-US" sz="2000" dirty="0" err="1" smtClean="0">
                <a:solidFill>
                  <a:schemeClr val="bg1"/>
                </a:solidFill>
              </a:rPr>
              <a:t>hastalıklar</a:t>
            </a:r>
            <a:endParaRPr lang="en-US" sz="2000" dirty="0">
              <a:solidFill>
                <a:schemeClr val="bg1"/>
              </a:solidFill>
            </a:endParaRPr>
          </a:p>
        </p:txBody>
      </p:sp>
      <p:sp>
        <p:nvSpPr>
          <p:cNvPr id="19" name="Rectangle 18"/>
          <p:cNvSpPr/>
          <p:nvPr/>
        </p:nvSpPr>
        <p:spPr>
          <a:xfrm>
            <a:off x="3352647" y="3003444"/>
            <a:ext cx="2039232" cy="369332"/>
          </a:xfrm>
          <a:prstGeom prst="rect">
            <a:avLst/>
          </a:prstGeom>
        </p:spPr>
        <p:txBody>
          <a:bodyPr wrap="square">
            <a:spAutoFit/>
          </a:bodyPr>
          <a:lstStyle/>
          <a:p>
            <a:r>
              <a:rPr lang="en-US" dirty="0" err="1">
                <a:solidFill>
                  <a:schemeClr val="bg1"/>
                </a:solidFill>
              </a:rPr>
              <a:t>kalp</a:t>
            </a:r>
            <a:r>
              <a:rPr lang="en-US" dirty="0">
                <a:solidFill>
                  <a:schemeClr val="bg1"/>
                </a:solidFill>
              </a:rPr>
              <a:t> </a:t>
            </a:r>
            <a:r>
              <a:rPr lang="en-US" dirty="0" err="1" smtClean="0">
                <a:solidFill>
                  <a:schemeClr val="bg1"/>
                </a:solidFill>
              </a:rPr>
              <a:t>hastalıkları</a:t>
            </a:r>
            <a:endParaRPr lang="en-US" dirty="0">
              <a:solidFill>
                <a:schemeClr val="bg1"/>
              </a:solidFill>
            </a:endParaRPr>
          </a:p>
        </p:txBody>
      </p:sp>
      <p:sp>
        <p:nvSpPr>
          <p:cNvPr id="20" name="Rectangle 19"/>
          <p:cNvSpPr/>
          <p:nvPr/>
        </p:nvSpPr>
        <p:spPr>
          <a:xfrm>
            <a:off x="245473" y="6431440"/>
            <a:ext cx="1878255" cy="307777"/>
          </a:xfrm>
          <a:prstGeom prst="rect">
            <a:avLst/>
          </a:prstGeom>
        </p:spPr>
        <p:txBody>
          <a:bodyPr wrap="square">
            <a:spAutoFit/>
          </a:bodyPr>
          <a:lstStyle/>
          <a:p>
            <a:r>
              <a:rPr lang="en-US" sz="1400" dirty="0" err="1">
                <a:solidFill>
                  <a:schemeClr val="bg1"/>
                </a:solidFill>
              </a:rPr>
              <a:t>beyin</a:t>
            </a:r>
            <a:r>
              <a:rPr lang="en-US" sz="1400" dirty="0">
                <a:solidFill>
                  <a:schemeClr val="bg1"/>
                </a:solidFill>
              </a:rPr>
              <a:t> </a:t>
            </a:r>
            <a:r>
              <a:rPr lang="en-US" sz="1400" dirty="0" err="1">
                <a:solidFill>
                  <a:schemeClr val="bg1"/>
                </a:solidFill>
              </a:rPr>
              <a:t>hastalıkları</a:t>
            </a:r>
            <a:endParaRPr lang="en-US" sz="1400" dirty="0">
              <a:solidFill>
                <a:schemeClr val="bg1"/>
              </a:solidFill>
            </a:endParaRPr>
          </a:p>
        </p:txBody>
      </p:sp>
      <p:sp>
        <p:nvSpPr>
          <p:cNvPr id="21" name="Rectangle 20"/>
          <p:cNvSpPr/>
          <p:nvPr/>
        </p:nvSpPr>
        <p:spPr>
          <a:xfrm>
            <a:off x="2843808" y="3998777"/>
            <a:ext cx="3947592" cy="523220"/>
          </a:xfrm>
          <a:prstGeom prst="rect">
            <a:avLst/>
          </a:prstGeom>
        </p:spPr>
        <p:txBody>
          <a:bodyPr wrap="square">
            <a:spAutoFit/>
          </a:bodyPr>
          <a:lstStyle/>
          <a:p>
            <a:r>
              <a:rPr lang="en-US" sz="2800" dirty="0" err="1">
                <a:solidFill>
                  <a:schemeClr val="bg1"/>
                </a:solidFill>
              </a:rPr>
              <a:t>döküntü</a:t>
            </a:r>
            <a:r>
              <a:rPr lang="en-US" sz="2800" dirty="0">
                <a:solidFill>
                  <a:schemeClr val="bg1"/>
                </a:solidFill>
              </a:rPr>
              <a:t> </a:t>
            </a:r>
            <a:r>
              <a:rPr lang="en-US" sz="2800" dirty="0" err="1">
                <a:solidFill>
                  <a:schemeClr val="bg1"/>
                </a:solidFill>
              </a:rPr>
              <a:t>ve</a:t>
            </a:r>
            <a:r>
              <a:rPr lang="en-US" sz="2800" dirty="0">
                <a:solidFill>
                  <a:schemeClr val="bg1"/>
                </a:solidFill>
              </a:rPr>
              <a:t> </a:t>
            </a:r>
            <a:r>
              <a:rPr lang="en-US" sz="2800" dirty="0" err="1">
                <a:solidFill>
                  <a:schemeClr val="bg1"/>
                </a:solidFill>
              </a:rPr>
              <a:t>sivilceler</a:t>
            </a:r>
            <a:endParaRPr lang="en-US" sz="2800" dirty="0">
              <a:solidFill>
                <a:schemeClr val="bg1"/>
              </a:solidFill>
            </a:endParaRPr>
          </a:p>
        </p:txBody>
      </p:sp>
      <p:sp>
        <p:nvSpPr>
          <p:cNvPr id="22" name="Rectangle 21"/>
          <p:cNvSpPr/>
          <p:nvPr/>
        </p:nvSpPr>
        <p:spPr>
          <a:xfrm>
            <a:off x="7724769" y="3343554"/>
            <a:ext cx="1205880" cy="338554"/>
          </a:xfrm>
          <a:prstGeom prst="rect">
            <a:avLst/>
          </a:prstGeom>
        </p:spPr>
        <p:txBody>
          <a:bodyPr wrap="square">
            <a:spAutoFit/>
          </a:bodyPr>
          <a:lstStyle/>
          <a:p>
            <a:r>
              <a:rPr lang="en-US" sz="1600" dirty="0" err="1">
                <a:solidFill>
                  <a:schemeClr val="bg1"/>
                </a:solidFill>
              </a:rPr>
              <a:t>bronşit</a:t>
            </a:r>
            <a:endParaRPr lang="en-US" sz="1600" dirty="0">
              <a:solidFill>
                <a:schemeClr val="bg1"/>
              </a:solidFill>
            </a:endParaRPr>
          </a:p>
        </p:txBody>
      </p:sp>
      <p:sp>
        <p:nvSpPr>
          <p:cNvPr id="23" name="Rectangle 22"/>
          <p:cNvSpPr/>
          <p:nvPr/>
        </p:nvSpPr>
        <p:spPr>
          <a:xfrm>
            <a:off x="3266303" y="5350930"/>
            <a:ext cx="1928381" cy="646331"/>
          </a:xfrm>
          <a:prstGeom prst="rect">
            <a:avLst/>
          </a:prstGeom>
        </p:spPr>
        <p:txBody>
          <a:bodyPr wrap="square">
            <a:spAutoFit/>
          </a:bodyPr>
          <a:lstStyle/>
          <a:p>
            <a:r>
              <a:rPr lang="en-US" sz="3600" dirty="0" err="1" smtClean="0">
                <a:solidFill>
                  <a:schemeClr val="bg1"/>
                </a:solidFill>
              </a:rPr>
              <a:t>kanser</a:t>
            </a:r>
            <a:endParaRPr lang="en-US" sz="3600" dirty="0">
              <a:solidFill>
                <a:schemeClr val="bg1"/>
              </a:solidFill>
            </a:endParaRPr>
          </a:p>
        </p:txBody>
      </p:sp>
      <p:sp>
        <p:nvSpPr>
          <p:cNvPr id="24" name="Rectangle 23"/>
          <p:cNvSpPr/>
          <p:nvPr/>
        </p:nvSpPr>
        <p:spPr>
          <a:xfrm>
            <a:off x="392424" y="5097590"/>
            <a:ext cx="2675744" cy="400110"/>
          </a:xfrm>
          <a:prstGeom prst="rect">
            <a:avLst/>
          </a:prstGeom>
        </p:spPr>
        <p:txBody>
          <a:bodyPr wrap="square">
            <a:spAutoFit/>
          </a:bodyPr>
          <a:lstStyle/>
          <a:p>
            <a:r>
              <a:rPr lang="en-US" sz="2000" dirty="0" err="1">
                <a:solidFill>
                  <a:schemeClr val="bg1"/>
                </a:solidFill>
              </a:rPr>
              <a:t>geçici</a:t>
            </a:r>
            <a:r>
              <a:rPr lang="en-US" sz="2000" dirty="0">
                <a:solidFill>
                  <a:schemeClr val="bg1"/>
                </a:solidFill>
              </a:rPr>
              <a:t> </a:t>
            </a:r>
            <a:r>
              <a:rPr lang="en-US" sz="2000" dirty="0" err="1">
                <a:solidFill>
                  <a:schemeClr val="bg1"/>
                </a:solidFill>
              </a:rPr>
              <a:t>hafıza</a:t>
            </a:r>
            <a:r>
              <a:rPr lang="en-US" sz="2000" dirty="0">
                <a:solidFill>
                  <a:schemeClr val="bg1"/>
                </a:solidFill>
              </a:rPr>
              <a:t> </a:t>
            </a:r>
            <a:r>
              <a:rPr lang="en-US" sz="2000" dirty="0" err="1">
                <a:solidFill>
                  <a:schemeClr val="bg1"/>
                </a:solidFill>
              </a:rPr>
              <a:t>kaybı</a:t>
            </a:r>
            <a:endParaRPr lang="en-US" sz="2000" dirty="0">
              <a:solidFill>
                <a:schemeClr val="bg1"/>
              </a:solidFill>
            </a:endParaRPr>
          </a:p>
        </p:txBody>
      </p:sp>
      <p:sp>
        <p:nvSpPr>
          <p:cNvPr id="25" name="Rectangle 24"/>
          <p:cNvSpPr/>
          <p:nvPr/>
        </p:nvSpPr>
        <p:spPr>
          <a:xfrm>
            <a:off x="437687" y="2913140"/>
            <a:ext cx="1277888" cy="338554"/>
          </a:xfrm>
          <a:prstGeom prst="rect">
            <a:avLst/>
          </a:prstGeom>
        </p:spPr>
        <p:txBody>
          <a:bodyPr wrap="square">
            <a:spAutoFit/>
          </a:bodyPr>
          <a:lstStyle/>
          <a:p>
            <a:r>
              <a:rPr lang="en-US" sz="1600" dirty="0" err="1" smtClean="0">
                <a:solidFill>
                  <a:schemeClr val="bg1"/>
                </a:solidFill>
              </a:rPr>
              <a:t>cinayet</a:t>
            </a:r>
            <a:endParaRPr lang="en-US" sz="1600" dirty="0">
              <a:solidFill>
                <a:schemeClr val="bg1"/>
              </a:solidFill>
            </a:endParaRPr>
          </a:p>
        </p:txBody>
      </p:sp>
      <p:sp>
        <p:nvSpPr>
          <p:cNvPr id="26" name="Rectangle 25"/>
          <p:cNvSpPr/>
          <p:nvPr/>
        </p:nvSpPr>
        <p:spPr>
          <a:xfrm>
            <a:off x="534422" y="1393612"/>
            <a:ext cx="1165704" cy="523220"/>
          </a:xfrm>
          <a:prstGeom prst="rect">
            <a:avLst/>
          </a:prstGeom>
        </p:spPr>
        <p:txBody>
          <a:bodyPr wrap="none">
            <a:spAutoFit/>
          </a:bodyPr>
          <a:lstStyle/>
          <a:p>
            <a:r>
              <a:rPr lang="en-US" sz="2800" dirty="0" err="1">
                <a:solidFill>
                  <a:schemeClr val="bg1"/>
                </a:solidFill>
              </a:rPr>
              <a:t>intihar</a:t>
            </a:r>
            <a:endParaRPr lang="en-US" sz="2800" dirty="0">
              <a:solidFill>
                <a:schemeClr val="bg1"/>
              </a:solidFill>
            </a:endParaRPr>
          </a:p>
        </p:txBody>
      </p:sp>
      <p:sp>
        <p:nvSpPr>
          <p:cNvPr id="27" name="Rectangle 26"/>
          <p:cNvSpPr/>
          <p:nvPr/>
        </p:nvSpPr>
        <p:spPr>
          <a:xfrm>
            <a:off x="259735" y="4391084"/>
            <a:ext cx="2417974" cy="369332"/>
          </a:xfrm>
          <a:prstGeom prst="rect">
            <a:avLst/>
          </a:prstGeom>
        </p:spPr>
        <p:txBody>
          <a:bodyPr wrap="square">
            <a:spAutoFit/>
          </a:bodyPr>
          <a:lstStyle/>
          <a:p>
            <a:r>
              <a:rPr lang="en-US" dirty="0" err="1">
                <a:solidFill>
                  <a:schemeClr val="bg1"/>
                </a:solidFill>
              </a:rPr>
              <a:t>ağız</a:t>
            </a:r>
            <a:r>
              <a:rPr lang="en-US" dirty="0">
                <a:solidFill>
                  <a:schemeClr val="bg1"/>
                </a:solidFill>
              </a:rPr>
              <a:t> </a:t>
            </a:r>
            <a:r>
              <a:rPr lang="en-US" dirty="0" err="1">
                <a:solidFill>
                  <a:schemeClr val="bg1"/>
                </a:solidFill>
              </a:rPr>
              <a:t>ve</a:t>
            </a:r>
            <a:r>
              <a:rPr lang="en-US" dirty="0">
                <a:solidFill>
                  <a:schemeClr val="bg1"/>
                </a:solidFill>
              </a:rPr>
              <a:t> </a:t>
            </a:r>
            <a:r>
              <a:rPr lang="en-US" dirty="0" err="1">
                <a:solidFill>
                  <a:schemeClr val="bg1"/>
                </a:solidFill>
              </a:rPr>
              <a:t>gırtlak</a:t>
            </a:r>
            <a:r>
              <a:rPr lang="en-US" dirty="0">
                <a:solidFill>
                  <a:schemeClr val="bg1"/>
                </a:solidFill>
              </a:rPr>
              <a:t> </a:t>
            </a:r>
            <a:r>
              <a:rPr lang="en-US" dirty="0" err="1" smtClean="0">
                <a:solidFill>
                  <a:schemeClr val="bg1"/>
                </a:solidFill>
              </a:rPr>
              <a:t>kanseri</a:t>
            </a:r>
            <a:endParaRPr lang="en-US" dirty="0">
              <a:solidFill>
                <a:schemeClr val="bg1"/>
              </a:solidFill>
            </a:endParaRPr>
          </a:p>
        </p:txBody>
      </p:sp>
      <p:sp>
        <p:nvSpPr>
          <p:cNvPr id="28" name="Rectangle 27"/>
          <p:cNvSpPr/>
          <p:nvPr/>
        </p:nvSpPr>
        <p:spPr>
          <a:xfrm>
            <a:off x="259735" y="3565978"/>
            <a:ext cx="3200676" cy="369332"/>
          </a:xfrm>
          <a:prstGeom prst="rect">
            <a:avLst/>
          </a:prstGeom>
        </p:spPr>
        <p:txBody>
          <a:bodyPr wrap="square">
            <a:spAutoFit/>
          </a:bodyPr>
          <a:lstStyle/>
          <a:p>
            <a:r>
              <a:rPr lang="nn-NO" dirty="0">
                <a:solidFill>
                  <a:schemeClr val="bg1"/>
                </a:solidFill>
              </a:rPr>
              <a:t>ağızda plak ve tartar birikimi</a:t>
            </a:r>
          </a:p>
        </p:txBody>
      </p:sp>
      <p:sp>
        <p:nvSpPr>
          <p:cNvPr id="29" name="Rectangle 28"/>
          <p:cNvSpPr/>
          <p:nvPr/>
        </p:nvSpPr>
        <p:spPr>
          <a:xfrm>
            <a:off x="213920" y="5764515"/>
            <a:ext cx="829688" cy="400110"/>
          </a:xfrm>
          <a:prstGeom prst="rect">
            <a:avLst/>
          </a:prstGeom>
        </p:spPr>
        <p:txBody>
          <a:bodyPr wrap="square">
            <a:spAutoFit/>
          </a:bodyPr>
          <a:lstStyle/>
          <a:p>
            <a:r>
              <a:rPr lang="en-US" sz="2000" dirty="0" err="1">
                <a:solidFill>
                  <a:schemeClr val="bg1"/>
                </a:solidFill>
              </a:rPr>
              <a:t>akne</a:t>
            </a:r>
            <a:endParaRPr lang="en-US" sz="2000" dirty="0">
              <a:solidFill>
                <a:schemeClr val="bg1"/>
              </a:solidFill>
            </a:endParaRPr>
          </a:p>
        </p:txBody>
      </p:sp>
      <p:sp>
        <p:nvSpPr>
          <p:cNvPr id="30" name="Rectangle 29"/>
          <p:cNvSpPr/>
          <p:nvPr/>
        </p:nvSpPr>
        <p:spPr>
          <a:xfrm>
            <a:off x="1468722" y="5661488"/>
            <a:ext cx="1450460" cy="523220"/>
          </a:xfrm>
          <a:prstGeom prst="rect">
            <a:avLst/>
          </a:prstGeom>
        </p:spPr>
        <p:txBody>
          <a:bodyPr wrap="square">
            <a:spAutoFit/>
          </a:bodyPr>
          <a:lstStyle/>
          <a:p>
            <a:r>
              <a:rPr lang="en-US" sz="2800" dirty="0" err="1">
                <a:solidFill>
                  <a:schemeClr val="bg1"/>
                </a:solidFill>
              </a:rPr>
              <a:t>astım</a:t>
            </a:r>
            <a:endParaRPr lang="en-US" sz="2800" dirty="0">
              <a:solidFill>
                <a:schemeClr val="bg1"/>
              </a:solidFill>
            </a:endParaRPr>
          </a:p>
        </p:txBody>
      </p:sp>
      <p:sp>
        <p:nvSpPr>
          <p:cNvPr id="31" name="Rectangle 30"/>
          <p:cNvSpPr/>
          <p:nvPr/>
        </p:nvSpPr>
        <p:spPr>
          <a:xfrm>
            <a:off x="3009597" y="902374"/>
            <a:ext cx="2972169" cy="338554"/>
          </a:xfrm>
          <a:prstGeom prst="rect">
            <a:avLst/>
          </a:prstGeom>
        </p:spPr>
        <p:txBody>
          <a:bodyPr wrap="square">
            <a:spAutoFit/>
          </a:bodyPr>
          <a:lstStyle/>
          <a:p>
            <a:r>
              <a:rPr lang="en-US" sz="1600" dirty="0" err="1">
                <a:solidFill>
                  <a:schemeClr val="bg1"/>
                </a:solidFill>
              </a:rPr>
              <a:t>davranışları</a:t>
            </a:r>
            <a:r>
              <a:rPr lang="en-US" sz="1600" dirty="0">
                <a:solidFill>
                  <a:schemeClr val="bg1"/>
                </a:solidFill>
              </a:rPr>
              <a:t> </a:t>
            </a:r>
            <a:r>
              <a:rPr lang="en-US" sz="1600" dirty="0" err="1">
                <a:solidFill>
                  <a:schemeClr val="bg1"/>
                </a:solidFill>
              </a:rPr>
              <a:t>kontrol</a:t>
            </a:r>
            <a:r>
              <a:rPr lang="en-US" sz="1600" dirty="0">
                <a:solidFill>
                  <a:schemeClr val="bg1"/>
                </a:solidFill>
              </a:rPr>
              <a:t> </a:t>
            </a:r>
            <a:r>
              <a:rPr lang="en-US" sz="1600" dirty="0" err="1">
                <a:solidFill>
                  <a:schemeClr val="bg1"/>
                </a:solidFill>
              </a:rPr>
              <a:t>edememe</a:t>
            </a:r>
            <a:endParaRPr lang="en-US" sz="1600" dirty="0">
              <a:solidFill>
                <a:schemeClr val="bg1"/>
              </a:solidFill>
            </a:endParaRPr>
          </a:p>
        </p:txBody>
      </p:sp>
      <p:sp>
        <p:nvSpPr>
          <p:cNvPr id="32" name="Rectangle 31"/>
          <p:cNvSpPr/>
          <p:nvPr/>
        </p:nvSpPr>
        <p:spPr>
          <a:xfrm>
            <a:off x="5171374" y="5155440"/>
            <a:ext cx="1681524" cy="400110"/>
          </a:xfrm>
          <a:prstGeom prst="rect">
            <a:avLst/>
          </a:prstGeom>
        </p:spPr>
        <p:txBody>
          <a:bodyPr wrap="square">
            <a:spAutoFit/>
          </a:bodyPr>
          <a:lstStyle/>
          <a:p>
            <a:r>
              <a:rPr lang="en-US" sz="2000" dirty="0" err="1">
                <a:solidFill>
                  <a:schemeClr val="bg1"/>
                </a:solidFill>
              </a:rPr>
              <a:t>denge</a:t>
            </a:r>
            <a:r>
              <a:rPr lang="en-US" sz="2000" dirty="0">
                <a:solidFill>
                  <a:schemeClr val="bg1"/>
                </a:solidFill>
              </a:rPr>
              <a:t> </a:t>
            </a:r>
            <a:r>
              <a:rPr lang="en-US" sz="2000" dirty="0" err="1">
                <a:solidFill>
                  <a:schemeClr val="bg1"/>
                </a:solidFill>
              </a:rPr>
              <a:t>kaybı</a:t>
            </a:r>
            <a:endParaRPr lang="en-US" sz="2000" dirty="0">
              <a:solidFill>
                <a:schemeClr val="bg1"/>
              </a:solidFill>
            </a:endParaRPr>
          </a:p>
        </p:txBody>
      </p:sp>
      <p:sp>
        <p:nvSpPr>
          <p:cNvPr id="33" name="Rectangle 32"/>
          <p:cNvSpPr/>
          <p:nvPr/>
        </p:nvSpPr>
        <p:spPr>
          <a:xfrm>
            <a:off x="7959894" y="2694744"/>
            <a:ext cx="1205880" cy="338554"/>
          </a:xfrm>
          <a:prstGeom prst="rect">
            <a:avLst/>
          </a:prstGeom>
        </p:spPr>
        <p:txBody>
          <a:bodyPr wrap="square">
            <a:spAutoFit/>
          </a:bodyPr>
          <a:lstStyle/>
          <a:p>
            <a:r>
              <a:rPr lang="en-US" sz="1600" dirty="0" err="1">
                <a:solidFill>
                  <a:schemeClr val="bg1"/>
                </a:solidFill>
              </a:rPr>
              <a:t>kaygı</a:t>
            </a:r>
            <a:endParaRPr lang="en-US" sz="1600" dirty="0">
              <a:solidFill>
                <a:schemeClr val="bg1"/>
              </a:solidFill>
            </a:endParaRPr>
          </a:p>
        </p:txBody>
      </p:sp>
      <p:sp>
        <p:nvSpPr>
          <p:cNvPr id="34" name="Rectangle 33"/>
          <p:cNvSpPr/>
          <p:nvPr/>
        </p:nvSpPr>
        <p:spPr>
          <a:xfrm>
            <a:off x="6122155" y="4706010"/>
            <a:ext cx="1017967" cy="369332"/>
          </a:xfrm>
          <a:prstGeom prst="rect">
            <a:avLst/>
          </a:prstGeom>
        </p:spPr>
        <p:txBody>
          <a:bodyPr wrap="square">
            <a:spAutoFit/>
          </a:bodyPr>
          <a:lstStyle/>
          <a:p>
            <a:r>
              <a:rPr lang="tr-TR" dirty="0">
                <a:solidFill>
                  <a:schemeClr val="bg1"/>
                </a:solidFill>
              </a:rPr>
              <a:t>kellik</a:t>
            </a:r>
          </a:p>
        </p:txBody>
      </p:sp>
      <p:sp>
        <p:nvSpPr>
          <p:cNvPr id="35" name="TextBox 34"/>
          <p:cNvSpPr txBox="1"/>
          <p:nvPr/>
        </p:nvSpPr>
        <p:spPr>
          <a:xfrm>
            <a:off x="6576262" y="919787"/>
            <a:ext cx="1082348" cy="369332"/>
          </a:xfrm>
          <a:prstGeom prst="rect">
            <a:avLst/>
          </a:prstGeom>
          <a:noFill/>
        </p:spPr>
        <p:txBody>
          <a:bodyPr wrap="none" rtlCol="0">
            <a:spAutoFit/>
          </a:bodyPr>
          <a:lstStyle/>
          <a:p>
            <a:r>
              <a:rPr lang="en-US" dirty="0" err="1">
                <a:solidFill>
                  <a:schemeClr val="bg1"/>
                </a:solidFill>
              </a:rPr>
              <a:t>kalp</a:t>
            </a:r>
            <a:r>
              <a:rPr lang="en-US" dirty="0">
                <a:solidFill>
                  <a:schemeClr val="bg1"/>
                </a:solidFill>
              </a:rPr>
              <a:t> </a:t>
            </a:r>
            <a:r>
              <a:rPr lang="en-US" dirty="0" err="1" smtClean="0">
                <a:solidFill>
                  <a:schemeClr val="bg1"/>
                </a:solidFill>
              </a:rPr>
              <a:t>krizi</a:t>
            </a:r>
            <a:endParaRPr lang="en-US" dirty="0">
              <a:solidFill>
                <a:schemeClr val="bg1"/>
              </a:solidFill>
            </a:endParaRPr>
          </a:p>
        </p:txBody>
      </p:sp>
      <p:sp>
        <p:nvSpPr>
          <p:cNvPr id="36" name="Rectangle 35"/>
          <p:cNvSpPr/>
          <p:nvPr/>
        </p:nvSpPr>
        <p:spPr>
          <a:xfrm>
            <a:off x="7647086" y="3867864"/>
            <a:ext cx="1283563" cy="523220"/>
          </a:xfrm>
          <a:prstGeom prst="rect">
            <a:avLst/>
          </a:prstGeom>
        </p:spPr>
        <p:txBody>
          <a:bodyPr wrap="square">
            <a:spAutoFit/>
          </a:bodyPr>
          <a:lstStyle/>
          <a:p>
            <a:r>
              <a:rPr lang="en-US" sz="2800" dirty="0" err="1">
                <a:solidFill>
                  <a:schemeClr val="bg1"/>
                </a:solidFill>
              </a:rPr>
              <a:t>korku</a:t>
            </a:r>
            <a:endParaRPr lang="en-US" sz="2800" dirty="0">
              <a:solidFill>
                <a:schemeClr val="bg1"/>
              </a:solidFill>
            </a:endParaRPr>
          </a:p>
        </p:txBody>
      </p:sp>
      <p:sp>
        <p:nvSpPr>
          <p:cNvPr id="37" name="Rectangle 36"/>
          <p:cNvSpPr/>
          <p:nvPr/>
        </p:nvSpPr>
        <p:spPr>
          <a:xfrm>
            <a:off x="1584779" y="2939247"/>
            <a:ext cx="1681524" cy="400110"/>
          </a:xfrm>
          <a:prstGeom prst="rect">
            <a:avLst/>
          </a:prstGeom>
        </p:spPr>
        <p:txBody>
          <a:bodyPr wrap="square">
            <a:spAutoFit/>
          </a:bodyPr>
          <a:lstStyle/>
          <a:p>
            <a:r>
              <a:rPr lang="en-US" sz="2000" dirty="0" err="1">
                <a:solidFill>
                  <a:schemeClr val="bg1"/>
                </a:solidFill>
              </a:rPr>
              <a:t>kısmi</a:t>
            </a:r>
            <a:r>
              <a:rPr lang="en-US" sz="2000" dirty="0">
                <a:solidFill>
                  <a:schemeClr val="bg1"/>
                </a:solidFill>
              </a:rPr>
              <a:t> </a:t>
            </a:r>
            <a:r>
              <a:rPr lang="en-US" sz="2000" dirty="0" err="1">
                <a:solidFill>
                  <a:schemeClr val="bg1"/>
                </a:solidFill>
              </a:rPr>
              <a:t>felç</a:t>
            </a:r>
            <a:endParaRPr lang="en-US" sz="2000" dirty="0">
              <a:solidFill>
                <a:schemeClr val="bg1"/>
              </a:solidFill>
            </a:endParaRPr>
          </a:p>
        </p:txBody>
      </p:sp>
      <p:sp>
        <p:nvSpPr>
          <p:cNvPr id="38" name="Rectangle 37"/>
          <p:cNvSpPr/>
          <p:nvPr/>
        </p:nvSpPr>
        <p:spPr>
          <a:xfrm>
            <a:off x="3852188" y="3593255"/>
            <a:ext cx="1596715" cy="307777"/>
          </a:xfrm>
          <a:prstGeom prst="rect">
            <a:avLst/>
          </a:prstGeom>
        </p:spPr>
        <p:txBody>
          <a:bodyPr wrap="square">
            <a:spAutoFit/>
          </a:bodyPr>
          <a:lstStyle/>
          <a:p>
            <a:r>
              <a:rPr lang="en-US" sz="1400" dirty="0" err="1">
                <a:solidFill>
                  <a:schemeClr val="bg1"/>
                </a:solidFill>
              </a:rPr>
              <a:t>hafıza</a:t>
            </a:r>
            <a:r>
              <a:rPr lang="en-US" sz="1400" dirty="0">
                <a:solidFill>
                  <a:schemeClr val="bg1"/>
                </a:solidFill>
              </a:rPr>
              <a:t> </a:t>
            </a:r>
            <a:r>
              <a:rPr lang="en-US" sz="1400" dirty="0" err="1">
                <a:solidFill>
                  <a:schemeClr val="bg1"/>
                </a:solidFill>
              </a:rPr>
              <a:t>erimesi</a:t>
            </a:r>
            <a:endParaRPr lang="en-US" sz="1400" dirty="0">
              <a:solidFill>
                <a:schemeClr val="bg1"/>
              </a:solidFill>
            </a:endParaRPr>
          </a:p>
        </p:txBody>
      </p:sp>
      <p:sp>
        <p:nvSpPr>
          <p:cNvPr id="39" name="Rectangle 38"/>
          <p:cNvSpPr/>
          <p:nvPr/>
        </p:nvSpPr>
        <p:spPr>
          <a:xfrm>
            <a:off x="3147386" y="1964413"/>
            <a:ext cx="1234058" cy="367224"/>
          </a:xfrm>
          <a:prstGeom prst="rect">
            <a:avLst/>
          </a:prstGeom>
        </p:spPr>
        <p:txBody>
          <a:bodyPr wrap="square">
            <a:spAutoFit/>
          </a:bodyPr>
          <a:lstStyle/>
          <a:p>
            <a:r>
              <a:rPr lang="en-US" dirty="0" err="1">
                <a:solidFill>
                  <a:schemeClr val="bg1"/>
                </a:solidFill>
              </a:rPr>
              <a:t>paranoya</a:t>
            </a:r>
            <a:endParaRPr lang="en-US" dirty="0">
              <a:solidFill>
                <a:schemeClr val="bg1"/>
              </a:solidFill>
            </a:endParaRPr>
          </a:p>
        </p:txBody>
      </p:sp>
    </p:spTree>
    <p:extLst>
      <p:ext uri="{BB962C8B-B14F-4D97-AF65-F5344CB8AC3E}">
        <p14:creationId xmlns:p14="http://schemas.microsoft.com/office/powerpoint/2010/main" val="169003187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500"/>
                                        <p:tgtEl>
                                          <p:spTgt spid="20"/>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fade">
                                      <p:cBhvr>
                                        <p:cTn id="75" dur="500"/>
                                        <p:tgtEl>
                                          <p:spTgt spid="21"/>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500"/>
                                        <p:tgtEl>
                                          <p:spTgt spid="22"/>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fade">
                                      <p:cBhvr>
                                        <p:cTn id="83" dur="500"/>
                                        <p:tgtEl>
                                          <p:spTgt spid="23"/>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500"/>
                                        <p:tgtEl>
                                          <p:spTgt spid="24"/>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fade">
                                      <p:cBhvr>
                                        <p:cTn id="91" dur="500"/>
                                        <p:tgtEl>
                                          <p:spTgt spid="25"/>
                                        </p:tgtEl>
                                      </p:cBhvr>
                                    </p:animEffect>
                                  </p:childTnLst>
                                </p:cTn>
                              </p:par>
                            </p:childTnLst>
                          </p:cTn>
                        </p:par>
                        <p:par>
                          <p:cTn id="92" fill="hold">
                            <p:stCondLst>
                              <p:cond delay="11000"/>
                            </p:stCondLst>
                            <p:childTnLst>
                              <p:par>
                                <p:cTn id="93" presetID="10" presetClass="entr" presetSubtype="0" fill="hold" grpId="0" nodeType="after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fade">
                                      <p:cBhvr>
                                        <p:cTn id="95" dur="500"/>
                                        <p:tgtEl>
                                          <p:spTgt spid="26"/>
                                        </p:tgtEl>
                                      </p:cBhvr>
                                    </p:animEffect>
                                  </p:childTnLst>
                                </p:cTn>
                              </p:par>
                            </p:childTnLst>
                          </p:cTn>
                        </p:par>
                        <p:par>
                          <p:cTn id="96" fill="hold">
                            <p:stCondLst>
                              <p:cond delay="11500"/>
                            </p:stCondLst>
                            <p:childTnLst>
                              <p:par>
                                <p:cTn id="97" presetID="10"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Effect transition="in" filter="fade">
                                      <p:cBhvr>
                                        <p:cTn id="99" dur="500"/>
                                        <p:tgtEl>
                                          <p:spTgt spid="27"/>
                                        </p:tgtEl>
                                      </p:cBhvr>
                                    </p:animEffect>
                                  </p:childTnLst>
                                </p:cTn>
                              </p:par>
                            </p:childTnLst>
                          </p:cTn>
                        </p:par>
                        <p:par>
                          <p:cTn id="100" fill="hold">
                            <p:stCondLst>
                              <p:cond delay="12000"/>
                            </p:stCondLst>
                            <p:childTnLst>
                              <p:par>
                                <p:cTn id="101" presetID="10" presetClass="entr" presetSubtype="0" fill="hold" grpId="0" nodeType="afterEffect">
                                  <p:stCondLst>
                                    <p:cond delay="0"/>
                                  </p:stCondLst>
                                  <p:childTnLst>
                                    <p:set>
                                      <p:cBhvr>
                                        <p:cTn id="102" dur="1" fill="hold">
                                          <p:stCondLst>
                                            <p:cond delay="0"/>
                                          </p:stCondLst>
                                        </p:cTn>
                                        <p:tgtEl>
                                          <p:spTgt spid="28"/>
                                        </p:tgtEl>
                                        <p:attrNameLst>
                                          <p:attrName>style.visibility</p:attrName>
                                        </p:attrNameLst>
                                      </p:cBhvr>
                                      <p:to>
                                        <p:strVal val="visible"/>
                                      </p:to>
                                    </p:set>
                                    <p:animEffect transition="in" filter="fade">
                                      <p:cBhvr>
                                        <p:cTn id="103" dur="500"/>
                                        <p:tgtEl>
                                          <p:spTgt spid="28"/>
                                        </p:tgtEl>
                                      </p:cBhvr>
                                    </p:animEffect>
                                  </p:childTnLst>
                                </p:cTn>
                              </p:par>
                            </p:childTnLst>
                          </p:cTn>
                        </p:par>
                        <p:par>
                          <p:cTn id="104" fill="hold">
                            <p:stCondLst>
                              <p:cond delay="12500"/>
                            </p:stCondLst>
                            <p:childTnLst>
                              <p:par>
                                <p:cTn id="105" presetID="10"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500"/>
                                        <p:tgtEl>
                                          <p:spTgt spid="29"/>
                                        </p:tgtEl>
                                      </p:cBhvr>
                                    </p:animEffect>
                                  </p:childTnLst>
                                </p:cTn>
                              </p:par>
                            </p:childTnLst>
                          </p:cTn>
                        </p:par>
                        <p:par>
                          <p:cTn id="108" fill="hold">
                            <p:stCondLst>
                              <p:cond delay="13000"/>
                            </p:stCondLst>
                            <p:childTnLst>
                              <p:par>
                                <p:cTn id="109" presetID="10" presetClass="entr" presetSubtype="0"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fade">
                                      <p:cBhvr>
                                        <p:cTn id="111" dur="500"/>
                                        <p:tgtEl>
                                          <p:spTgt spid="30"/>
                                        </p:tgtEl>
                                      </p:cBhvr>
                                    </p:animEffect>
                                  </p:childTnLst>
                                </p:cTn>
                              </p:par>
                            </p:childTnLst>
                          </p:cTn>
                        </p:par>
                        <p:par>
                          <p:cTn id="112" fill="hold">
                            <p:stCondLst>
                              <p:cond delay="13500"/>
                            </p:stCondLst>
                            <p:childTnLst>
                              <p:par>
                                <p:cTn id="113" presetID="10" presetClass="entr" presetSubtype="0"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Effect transition="in" filter="fade">
                                      <p:cBhvr>
                                        <p:cTn id="115" dur="500"/>
                                        <p:tgtEl>
                                          <p:spTgt spid="31"/>
                                        </p:tgtEl>
                                      </p:cBhvr>
                                    </p:animEffect>
                                  </p:childTnLst>
                                </p:cTn>
                              </p:par>
                            </p:childTnLst>
                          </p:cTn>
                        </p:par>
                        <p:par>
                          <p:cTn id="116" fill="hold">
                            <p:stCondLst>
                              <p:cond delay="14000"/>
                            </p:stCondLst>
                            <p:childTnLst>
                              <p:par>
                                <p:cTn id="117" presetID="10" presetClass="entr" presetSubtype="0" fill="hold" grpId="0" nodeType="afterEffect">
                                  <p:stCondLst>
                                    <p:cond delay="0"/>
                                  </p:stCondLst>
                                  <p:childTnLst>
                                    <p:set>
                                      <p:cBhvr>
                                        <p:cTn id="118" dur="1" fill="hold">
                                          <p:stCondLst>
                                            <p:cond delay="0"/>
                                          </p:stCondLst>
                                        </p:cTn>
                                        <p:tgtEl>
                                          <p:spTgt spid="32"/>
                                        </p:tgtEl>
                                        <p:attrNameLst>
                                          <p:attrName>style.visibility</p:attrName>
                                        </p:attrNameLst>
                                      </p:cBhvr>
                                      <p:to>
                                        <p:strVal val="visible"/>
                                      </p:to>
                                    </p:set>
                                    <p:animEffect transition="in" filter="fade">
                                      <p:cBhvr>
                                        <p:cTn id="119" dur="500"/>
                                        <p:tgtEl>
                                          <p:spTgt spid="32"/>
                                        </p:tgtEl>
                                      </p:cBhvr>
                                    </p:animEffect>
                                  </p:childTnLst>
                                </p:cTn>
                              </p:par>
                            </p:childTnLst>
                          </p:cTn>
                        </p:par>
                        <p:par>
                          <p:cTn id="120" fill="hold">
                            <p:stCondLst>
                              <p:cond delay="14500"/>
                            </p:stCondLst>
                            <p:childTnLst>
                              <p:par>
                                <p:cTn id="121" presetID="10" presetClass="entr" presetSubtype="0" fill="hold" grpId="0" nodeType="afterEffect">
                                  <p:stCondLst>
                                    <p:cond delay="0"/>
                                  </p:stCondLst>
                                  <p:childTnLst>
                                    <p:set>
                                      <p:cBhvr>
                                        <p:cTn id="122" dur="1" fill="hold">
                                          <p:stCondLst>
                                            <p:cond delay="0"/>
                                          </p:stCondLst>
                                        </p:cTn>
                                        <p:tgtEl>
                                          <p:spTgt spid="33"/>
                                        </p:tgtEl>
                                        <p:attrNameLst>
                                          <p:attrName>style.visibility</p:attrName>
                                        </p:attrNameLst>
                                      </p:cBhvr>
                                      <p:to>
                                        <p:strVal val="visible"/>
                                      </p:to>
                                    </p:set>
                                    <p:animEffect transition="in" filter="fade">
                                      <p:cBhvr>
                                        <p:cTn id="123" dur="500"/>
                                        <p:tgtEl>
                                          <p:spTgt spid="33"/>
                                        </p:tgtEl>
                                      </p:cBhvr>
                                    </p:animEffect>
                                  </p:childTnLst>
                                </p:cTn>
                              </p:par>
                            </p:childTnLst>
                          </p:cTn>
                        </p:par>
                        <p:par>
                          <p:cTn id="124" fill="hold">
                            <p:stCondLst>
                              <p:cond delay="15000"/>
                            </p:stCondLst>
                            <p:childTnLst>
                              <p:par>
                                <p:cTn id="125" presetID="10"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500"/>
                                        <p:tgtEl>
                                          <p:spTgt spid="34"/>
                                        </p:tgtEl>
                                      </p:cBhvr>
                                    </p:animEffect>
                                  </p:childTnLst>
                                </p:cTn>
                              </p:par>
                            </p:childTnLst>
                          </p:cTn>
                        </p:par>
                        <p:par>
                          <p:cTn id="128" fill="hold">
                            <p:stCondLst>
                              <p:cond delay="15500"/>
                            </p:stCondLst>
                            <p:childTnLst>
                              <p:par>
                                <p:cTn id="129" presetID="10" presetClass="entr" presetSubtype="0"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fade">
                                      <p:cBhvr>
                                        <p:cTn id="131" dur="500"/>
                                        <p:tgtEl>
                                          <p:spTgt spid="35"/>
                                        </p:tgtEl>
                                      </p:cBhvr>
                                    </p:animEffect>
                                  </p:childTnLst>
                                </p:cTn>
                              </p:par>
                            </p:childTnLst>
                          </p:cTn>
                        </p:par>
                        <p:par>
                          <p:cTn id="132" fill="hold">
                            <p:stCondLst>
                              <p:cond delay="16000"/>
                            </p:stCondLst>
                            <p:childTnLst>
                              <p:par>
                                <p:cTn id="133" presetID="10" presetClass="entr" presetSubtype="0" fill="hold" grpId="0" nodeType="afterEffect">
                                  <p:stCondLst>
                                    <p:cond delay="0"/>
                                  </p:stCondLst>
                                  <p:childTnLst>
                                    <p:set>
                                      <p:cBhvr>
                                        <p:cTn id="134" dur="1" fill="hold">
                                          <p:stCondLst>
                                            <p:cond delay="0"/>
                                          </p:stCondLst>
                                        </p:cTn>
                                        <p:tgtEl>
                                          <p:spTgt spid="36"/>
                                        </p:tgtEl>
                                        <p:attrNameLst>
                                          <p:attrName>style.visibility</p:attrName>
                                        </p:attrNameLst>
                                      </p:cBhvr>
                                      <p:to>
                                        <p:strVal val="visible"/>
                                      </p:to>
                                    </p:set>
                                    <p:animEffect transition="in" filter="fade">
                                      <p:cBhvr>
                                        <p:cTn id="135" dur="500"/>
                                        <p:tgtEl>
                                          <p:spTgt spid="36"/>
                                        </p:tgtEl>
                                      </p:cBhvr>
                                    </p:animEffect>
                                  </p:childTnLst>
                                </p:cTn>
                              </p:par>
                            </p:childTnLst>
                          </p:cTn>
                        </p:par>
                        <p:par>
                          <p:cTn id="136" fill="hold">
                            <p:stCondLst>
                              <p:cond delay="16500"/>
                            </p:stCondLst>
                            <p:childTnLst>
                              <p:par>
                                <p:cTn id="137" presetID="10" presetClass="entr" presetSubtype="0" fill="hold" grpId="0" nodeType="afterEffect">
                                  <p:stCondLst>
                                    <p:cond delay="0"/>
                                  </p:stCondLst>
                                  <p:childTnLst>
                                    <p:set>
                                      <p:cBhvr>
                                        <p:cTn id="138" dur="1" fill="hold">
                                          <p:stCondLst>
                                            <p:cond delay="0"/>
                                          </p:stCondLst>
                                        </p:cTn>
                                        <p:tgtEl>
                                          <p:spTgt spid="37"/>
                                        </p:tgtEl>
                                        <p:attrNameLst>
                                          <p:attrName>style.visibility</p:attrName>
                                        </p:attrNameLst>
                                      </p:cBhvr>
                                      <p:to>
                                        <p:strVal val="visible"/>
                                      </p:to>
                                    </p:set>
                                    <p:animEffect transition="in" filter="fade">
                                      <p:cBhvr>
                                        <p:cTn id="139" dur="500"/>
                                        <p:tgtEl>
                                          <p:spTgt spid="37"/>
                                        </p:tgtEl>
                                      </p:cBhvr>
                                    </p:animEffect>
                                  </p:childTnLst>
                                </p:cTn>
                              </p:par>
                            </p:childTnLst>
                          </p:cTn>
                        </p:par>
                        <p:par>
                          <p:cTn id="140" fill="hold">
                            <p:stCondLst>
                              <p:cond delay="17000"/>
                            </p:stCondLst>
                            <p:childTnLst>
                              <p:par>
                                <p:cTn id="141" presetID="10" presetClass="entr" presetSubtype="0" fill="hold" grpId="0" nodeType="afterEffect">
                                  <p:stCondLst>
                                    <p:cond delay="0"/>
                                  </p:stCondLst>
                                  <p:childTnLst>
                                    <p:set>
                                      <p:cBhvr>
                                        <p:cTn id="142" dur="1" fill="hold">
                                          <p:stCondLst>
                                            <p:cond delay="0"/>
                                          </p:stCondLst>
                                        </p:cTn>
                                        <p:tgtEl>
                                          <p:spTgt spid="38"/>
                                        </p:tgtEl>
                                        <p:attrNameLst>
                                          <p:attrName>style.visibility</p:attrName>
                                        </p:attrNameLst>
                                      </p:cBhvr>
                                      <p:to>
                                        <p:strVal val="visible"/>
                                      </p:to>
                                    </p:set>
                                    <p:animEffect transition="in" filter="fade">
                                      <p:cBhvr>
                                        <p:cTn id="143" dur="500"/>
                                        <p:tgtEl>
                                          <p:spTgt spid="38"/>
                                        </p:tgtEl>
                                      </p:cBhvr>
                                    </p:animEffect>
                                  </p:childTnLst>
                                </p:cTn>
                              </p:par>
                            </p:childTnLst>
                          </p:cTn>
                        </p:par>
                        <p:par>
                          <p:cTn id="144" fill="hold">
                            <p:stCondLst>
                              <p:cond delay="17500"/>
                            </p:stCondLst>
                            <p:childTnLst>
                              <p:par>
                                <p:cTn id="145" presetID="10" presetClass="entr" presetSubtype="0" fill="hold" grpId="0" nodeType="afterEffect">
                                  <p:stCondLst>
                                    <p:cond delay="0"/>
                                  </p:stCondLst>
                                  <p:childTnLst>
                                    <p:set>
                                      <p:cBhvr>
                                        <p:cTn id="146" dur="1" fill="hold">
                                          <p:stCondLst>
                                            <p:cond delay="0"/>
                                          </p:stCondLst>
                                        </p:cTn>
                                        <p:tgtEl>
                                          <p:spTgt spid="39"/>
                                        </p:tgtEl>
                                        <p:attrNameLst>
                                          <p:attrName>style.visibility</p:attrName>
                                        </p:attrNameLst>
                                      </p:cBhvr>
                                      <p:to>
                                        <p:strVal val="visible"/>
                                      </p:to>
                                    </p:set>
                                    <p:animEffect transition="in" filter="fade">
                                      <p:cBhvr>
                                        <p:cTn id="14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5" y="2085"/>
            <a:ext cx="9144000" cy="6858000"/>
          </a:xfrm>
          <a:prstGeom prst="rect">
            <a:avLst/>
          </a:prstGeom>
        </p:spPr>
      </p:pic>
      <p:sp>
        <p:nvSpPr>
          <p:cNvPr id="3" name="TextBox 2"/>
          <p:cNvSpPr txBox="1"/>
          <p:nvPr/>
        </p:nvSpPr>
        <p:spPr>
          <a:xfrm>
            <a:off x="253009" y="216808"/>
            <a:ext cx="7706885" cy="1200329"/>
          </a:xfrm>
          <a:prstGeom prst="rect">
            <a:avLst/>
          </a:prstGeom>
          <a:noFill/>
        </p:spPr>
        <p:txBody>
          <a:bodyPr wrap="square" rtlCol="0">
            <a:spAutoFit/>
          </a:bodyPr>
          <a:lstStyle/>
          <a:p>
            <a:r>
              <a:rPr lang="tr-TR" sz="3600" b="1" dirty="0" smtClean="0">
                <a:solidFill>
                  <a:srgbClr val="FF0000"/>
                </a:solidFill>
                <a:latin typeface="+mn-lt"/>
              </a:rPr>
              <a:t>Madde Bağımlılığının </a:t>
            </a:r>
            <a:r>
              <a:rPr lang="en-US" sz="3600" b="1" dirty="0" err="1" smtClean="0">
                <a:solidFill>
                  <a:srgbClr val="FF0000"/>
                </a:solidFill>
                <a:latin typeface="+mn-lt"/>
              </a:rPr>
              <a:t>Olası</a:t>
            </a:r>
            <a:r>
              <a:rPr lang="en-US" sz="3600" b="1" dirty="0" smtClean="0">
                <a:solidFill>
                  <a:srgbClr val="FF0000"/>
                </a:solidFill>
                <a:latin typeface="+mn-lt"/>
              </a:rPr>
              <a:t> </a:t>
            </a:r>
            <a:r>
              <a:rPr lang="en-US" sz="3600" b="1" dirty="0" err="1" smtClean="0">
                <a:solidFill>
                  <a:srgbClr val="FF0000"/>
                </a:solidFill>
                <a:latin typeface="+mn-lt"/>
              </a:rPr>
              <a:t>Sonuçları</a:t>
            </a:r>
            <a:r>
              <a:rPr lang="tr-TR" sz="3600" b="1" dirty="0" smtClean="0">
                <a:solidFill>
                  <a:srgbClr val="FF0000"/>
                </a:solidFill>
                <a:latin typeface="+mn-lt"/>
              </a:rPr>
              <a:t> ve Zararları</a:t>
            </a:r>
            <a:endParaRPr lang="en-US" sz="3600" b="1" dirty="0">
              <a:solidFill>
                <a:srgbClr val="FF0000"/>
              </a:solidFill>
              <a:latin typeface="+mn-lt"/>
            </a:endParaRPr>
          </a:p>
        </p:txBody>
      </p:sp>
      <p:sp>
        <p:nvSpPr>
          <p:cNvPr id="7" name="Rectangle 6"/>
          <p:cNvSpPr/>
          <p:nvPr/>
        </p:nvSpPr>
        <p:spPr>
          <a:xfrm>
            <a:off x="5284184" y="2777995"/>
            <a:ext cx="3363843" cy="523220"/>
          </a:xfrm>
          <a:prstGeom prst="rect">
            <a:avLst/>
          </a:prstGeom>
        </p:spPr>
        <p:txBody>
          <a:bodyPr wrap="square">
            <a:spAutoFit/>
          </a:bodyPr>
          <a:lstStyle/>
          <a:p>
            <a:r>
              <a:rPr lang="en-US" sz="2800" dirty="0" err="1">
                <a:solidFill>
                  <a:schemeClr val="bg1"/>
                </a:solidFill>
              </a:rPr>
              <a:t>yüksek</a:t>
            </a:r>
            <a:r>
              <a:rPr lang="en-US" sz="2800" dirty="0">
                <a:solidFill>
                  <a:schemeClr val="bg1"/>
                </a:solidFill>
              </a:rPr>
              <a:t> </a:t>
            </a:r>
            <a:r>
              <a:rPr lang="en-US" sz="2800" dirty="0" err="1">
                <a:solidFill>
                  <a:schemeClr val="bg1"/>
                </a:solidFill>
              </a:rPr>
              <a:t>kan</a:t>
            </a:r>
            <a:r>
              <a:rPr lang="en-US" sz="2800" dirty="0">
                <a:solidFill>
                  <a:schemeClr val="bg1"/>
                </a:solidFill>
              </a:rPr>
              <a:t> </a:t>
            </a:r>
            <a:r>
              <a:rPr lang="en-US" sz="2800" dirty="0" err="1">
                <a:solidFill>
                  <a:schemeClr val="bg1"/>
                </a:solidFill>
              </a:rPr>
              <a:t>basıncı</a:t>
            </a:r>
            <a:endParaRPr lang="en-US" sz="2800" dirty="0">
              <a:solidFill>
                <a:schemeClr val="bg1"/>
              </a:solidFill>
            </a:endParaRPr>
          </a:p>
        </p:txBody>
      </p:sp>
      <p:sp>
        <p:nvSpPr>
          <p:cNvPr id="8" name="Rectangle 7"/>
          <p:cNvSpPr/>
          <p:nvPr/>
        </p:nvSpPr>
        <p:spPr>
          <a:xfrm>
            <a:off x="3308093" y="1598790"/>
            <a:ext cx="1596715" cy="307777"/>
          </a:xfrm>
          <a:prstGeom prst="rect">
            <a:avLst/>
          </a:prstGeom>
        </p:spPr>
        <p:txBody>
          <a:bodyPr wrap="square">
            <a:spAutoFit/>
          </a:bodyPr>
          <a:lstStyle/>
          <a:p>
            <a:r>
              <a:rPr lang="en-US" sz="1400" dirty="0" err="1">
                <a:solidFill>
                  <a:schemeClr val="bg1"/>
                </a:solidFill>
              </a:rPr>
              <a:t>vücutta</a:t>
            </a:r>
            <a:r>
              <a:rPr lang="en-US" sz="1400" dirty="0">
                <a:solidFill>
                  <a:schemeClr val="bg1"/>
                </a:solidFill>
              </a:rPr>
              <a:t> </a:t>
            </a:r>
            <a:r>
              <a:rPr lang="en-US" sz="1400" dirty="0" err="1">
                <a:solidFill>
                  <a:schemeClr val="bg1"/>
                </a:solidFill>
              </a:rPr>
              <a:t>su</a:t>
            </a:r>
            <a:r>
              <a:rPr lang="en-US" sz="1400" dirty="0">
                <a:solidFill>
                  <a:schemeClr val="bg1"/>
                </a:solidFill>
              </a:rPr>
              <a:t> </a:t>
            </a:r>
            <a:r>
              <a:rPr lang="en-US" sz="1400" dirty="0" err="1">
                <a:solidFill>
                  <a:schemeClr val="bg1"/>
                </a:solidFill>
              </a:rPr>
              <a:t>kaybı</a:t>
            </a:r>
            <a:endParaRPr lang="en-US" sz="1400" dirty="0">
              <a:solidFill>
                <a:schemeClr val="bg1"/>
              </a:solidFill>
            </a:endParaRPr>
          </a:p>
        </p:txBody>
      </p:sp>
      <p:sp>
        <p:nvSpPr>
          <p:cNvPr id="9" name="Rectangle 8"/>
          <p:cNvSpPr/>
          <p:nvPr/>
        </p:nvSpPr>
        <p:spPr>
          <a:xfrm>
            <a:off x="6170549" y="5105938"/>
            <a:ext cx="2624830" cy="461665"/>
          </a:xfrm>
          <a:prstGeom prst="rect">
            <a:avLst/>
          </a:prstGeom>
        </p:spPr>
        <p:txBody>
          <a:bodyPr wrap="square">
            <a:spAutoFit/>
          </a:bodyPr>
          <a:lstStyle/>
          <a:p>
            <a:r>
              <a:rPr lang="en-US" sz="2400" dirty="0" err="1">
                <a:solidFill>
                  <a:schemeClr val="bg1"/>
                </a:solidFill>
              </a:rPr>
              <a:t>uyku</a:t>
            </a:r>
            <a:r>
              <a:rPr lang="en-US" sz="2400" dirty="0">
                <a:solidFill>
                  <a:schemeClr val="bg1"/>
                </a:solidFill>
              </a:rPr>
              <a:t> </a:t>
            </a:r>
            <a:r>
              <a:rPr lang="en-US" sz="2400" dirty="0" err="1">
                <a:solidFill>
                  <a:schemeClr val="bg1"/>
                </a:solidFill>
              </a:rPr>
              <a:t>bozuklukları</a:t>
            </a:r>
            <a:endParaRPr lang="en-US" sz="2400" dirty="0">
              <a:solidFill>
                <a:schemeClr val="bg1"/>
              </a:solidFill>
            </a:endParaRPr>
          </a:p>
        </p:txBody>
      </p:sp>
      <p:sp>
        <p:nvSpPr>
          <p:cNvPr id="10" name="Rectangle 9"/>
          <p:cNvSpPr/>
          <p:nvPr/>
        </p:nvSpPr>
        <p:spPr>
          <a:xfrm>
            <a:off x="5258743" y="6231517"/>
            <a:ext cx="3816316" cy="523220"/>
          </a:xfrm>
          <a:prstGeom prst="rect">
            <a:avLst/>
          </a:prstGeom>
        </p:spPr>
        <p:txBody>
          <a:bodyPr wrap="square">
            <a:spAutoFit/>
          </a:bodyPr>
          <a:lstStyle/>
          <a:p>
            <a:r>
              <a:rPr lang="es-ES" sz="2800" dirty="0" err="1">
                <a:solidFill>
                  <a:schemeClr val="bg1"/>
                </a:solidFill>
              </a:rPr>
              <a:t>soluk</a:t>
            </a:r>
            <a:r>
              <a:rPr lang="es-ES" sz="2800" dirty="0">
                <a:solidFill>
                  <a:schemeClr val="bg1"/>
                </a:solidFill>
              </a:rPr>
              <a:t> ve </a:t>
            </a:r>
            <a:r>
              <a:rPr lang="es-ES" sz="2800" dirty="0" err="1">
                <a:solidFill>
                  <a:schemeClr val="bg1"/>
                </a:solidFill>
              </a:rPr>
              <a:t>solgun</a:t>
            </a:r>
            <a:r>
              <a:rPr lang="es-ES" sz="2800" dirty="0">
                <a:solidFill>
                  <a:schemeClr val="bg1"/>
                </a:solidFill>
              </a:rPr>
              <a:t> </a:t>
            </a:r>
            <a:r>
              <a:rPr lang="es-ES" sz="2800" dirty="0" err="1">
                <a:solidFill>
                  <a:schemeClr val="bg1"/>
                </a:solidFill>
              </a:rPr>
              <a:t>bir</a:t>
            </a:r>
            <a:r>
              <a:rPr lang="es-ES" sz="2800" dirty="0">
                <a:solidFill>
                  <a:schemeClr val="bg1"/>
                </a:solidFill>
              </a:rPr>
              <a:t> </a:t>
            </a:r>
            <a:r>
              <a:rPr lang="es-ES" sz="2800" dirty="0" err="1">
                <a:solidFill>
                  <a:schemeClr val="bg1"/>
                </a:solidFill>
              </a:rPr>
              <a:t>cilt</a:t>
            </a:r>
            <a:endParaRPr lang="es-ES" sz="2800" dirty="0">
              <a:solidFill>
                <a:schemeClr val="bg1"/>
              </a:solidFill>
            </a:endParaRPr>
          </a:p>
        </p:txBody>
      </p:sp>
      <p:sp>
        <p:nvSpPr>
          <p:cNvPr id="11" name="Rectangle 10"/>
          <p:cNvSpPr/>
          <p:nvPr/>
        </p:nvSpPr>
        <p:spPr>
          <a:xfrm>
            <a:off x="5367606" y="5705733"/>
            <a:ext cx="4137450" cy="400110"/>
          </a:xfrm>
          <a:prstGeom prst="rect">
            <a:avLst/>
          </a:prstGeom>
        </p:spPr>
        <p:txBody>
          <a:bodyPr wrap="square">
            <a:spAutoFit/>
          </a:bodyPr>
          <a:lstStyle/>
          <a:p>
            <a:r>
              <a:rPr lang="en-US" sz="2000" dirty="0" err="1">
                <a:solidFill>
                  <a:schemeClr val="bg1"/>
                </a:solidFill>
              </a:rPr>
              <a:t>duyguları</a:t>
            </a:r>
            <a:r>
              <a:rPr lang="en-US" sz="2000" dirty="0">
                <a:solidFill>
                  <a:schemeClr val="bg1"/>
                </a:solidFill>
              </a:rPr>
              <a:t> </a:t>
            </a:r>
            <a:r>
              <a:rPr lang="en-US" sz="2000" dirty="0" err="1">
                <a:solidFill>
                  <a:schemeClr val="bg1"/>
                </a:solidFill>
              </a:rPr>
              <a:t>kontrol</a:t>
            </a:r>
            <a:r>
              <a:rPr lang="en-US" sz="2000" dirty="0">
                <a:solidFill>
                  <a:schemeClr val="bg1"/>
                </a:solidFill>
              </a:rPr>
              <a:t> </a:t>
            </a:r>
            <a:r>
              <a:rPr lang="en-US" sz="2000" dirty="0" err="1">
                <a:solidFill>
                  <a:schemeClr val="bg1"/>
                </a:solidFill>
              </a:rPr>
              <a:t>edememe</a:t>
            </a:r>
            <a:endParaRPr lang="en-US" sz="2000" dirty="0">
              <a:solidFill>
                <a:schemeClr val="bg1"/>
              </a:solidFill>
            </a:endParaRPr>
          </a:p>
        </p:txBody>
      </p:sp>
      <p:sp>
        <p:nvSpPr>
          <p:cNvPr id="13" name="Rectangle 12"/>
          <p:cNvSpPr/>
          <p:nvPr/>
        </p:nvSpPr>
        <p:spPr>
          <a:xfrm>
            <a:off x="5194684" y="1433472"/>
            <a:ext cx="3735965" cy="461665"/>
          </a:xfrm>
          <a:prstGeom prst="rect">
            <a:avLst/>
          </a:prstGeom>
        </p:spPr>
        <p:txBody>
          <a:bodyPr wrap="square">
            <a:spAutoFit/>
          </a:bodyPr>
          <a:lstStyle/>
          <a:p>
            <a:r>
              <a:rPr lang="en-US" sz="2400" dirty="0" err="1">
                <a:solidFill>
                  <a:schemeClr val="bg1"/>
                </a:solidFill>
              </a:rPr>
              <a:t>kadınlarda</a:t>
            </a:r>
            <a:r>
              <a:rPr lang="en-US" sz="2400" dirty="0">
                <a:solidFill>
                  <a:schemeClr val="bg1"/>
                </a:solidFill>
              </a:rPr>
              <a:t> </a:t>
            </a:r>
            <a:r>
              <a:rPr lang="en-US" sz="2400" dirty="0" err="1">
                <a:solidFill>
                  <a:schemeClr val="bg1"/>
                </a:solidFill>
              </a:rPr>
              <a:t>yüzde</a:t>
            </a:r>
            <a:r>
              <a:rPr lang="en-US" sz="2400" dirty="0">
                <a:solidFill>
                  <a:schemeClr val="bg1"/>
                </a:solidFill>
              </a:rPr>
              <a:t> </a:t>
            </a:r>
            <a:r>
              <a:rPr lang="en-US" sz="2400" dirty="0" err="1">
                <a:solidFill>
                  <a:schemeClr val="bg1"/>
                </a:solidFill>
              </a:rPr>
              <a:t>kıllanma</a:t>
            </a:r>
            <a:endParaRPr lang="en-US" sz="2400" dirty="0">
              <a:solidFill>
                <a:schemeClr val="bg1"/>
              </a:solidFill>
            </a:endParaRPr>
          </a:p>
        </p:txBody>
      </p:sp>
      <p:sp>
        <p:nvSpPr>
          <p:cNvPr id="14" name="Rectangle 13"/>
          <p:cNvSpPr/>
          <p:nvPr/>
        </p:nvSpPr>
        <p:spPr>
          <a:xfrm>
            <a:off x="3324602" y="4698040"/>
            <a:ext cx="3466798" cy="369332"/>
          </a:xfrm>
          <a:prstGeom prst="rect">
            <a:avLst/>
          </a:prstGeom>
        </p:spPr>
        <p:txBody>
          <a:bodyPr wrap="square">
            <a:spAutoFit/>
          </a:bodyPr>
          <a:lstStyle/>
          <a:p>
            <a:r>
              <a:rPr lang="tr-TR" dirty="0">
                <a:solidFill>
                  <a:schemeClr val="bg1"/>
                </a:solidFill>
              </a:rPr>
              <a:t>kalıcı zararlara uygun bir vücut</a:t>
            </a:r>
          </a:p>
        </p:txBody>
      </p:sp>
      <p:sp>
        <p:nvSpPr>
          <p:cNvPr id="15" name="Rectangle 14"/>
          <p:cNvSpPr/>
          <p:nvPr/>
        </p:nvSpPr>
        <p:spPr>
          <a:xfrm>
            <a:off x="241679" y="6152501"/>
            <a:ext cx="3082923" cy="523220"/>
          </a:xfrm>
          <a:prstGeom prst="rect">
            <a:avLst/>
          </a:prstGeom>
        </p:spPr>
        <p:txBody>
          <a:bodyPr wrap="square">
            <a:spAutoFit/>
          </a:bodyPr>
          <a:lstStyle/>
          <a:p>
            <a:r>
              <a:rPr lang="en-US" sz="2800" dirty="0" err="1">
                <a:solidFill>
                  <a:schemeClr val="bg1"/>
                </a:solidFill>
              </a:rPr>
              <a:t>diş</a:t>
            </a:r>
            <a:r>
              <a:rPr lang="en-US" sz="2800" dirty="0">
                <a:solidFill>
                  <a:schemeClr val="bg1"/>
                </a:solidFill>
              </a:rPr>
              <a:t> </a:t>
            </a:r>
            <a:r>
              <a:rPr lang="en-US" sz="2800" dirty="0" err="1">
                <a:solidFill>
                  <a:schemeClr val="bg1"/>
                </a:solidFill>
              </a:rPr>
              <a:t>eti</a:t>
            </a:r>
            <a:r>
              <a:rPr lang="en-US" sz="2800" dirty="0">
                <a:solidFill>
                  <a:schemeClr val="bg1"/>
                </a:solidFill>
              </a:rPr>
              <a:t> </a:t>
            </a:r>
            <a:r>
              <a:rPr lang="en-US" sz="2800" dirty="0" err="1">
                <a:solidFill>
                  <a:schemeClr val="bg1"/>
                </a:solidFill>
              </a:rPr>
              <a:t>hastalıkları</a:t>
            </a:r>
            <a:endParaRPr lang="en-US" sz="2800" dirty="0">
              <a:solidFill>
                <a:schemeClr val="bg1"/>
              </a:solidFill>
            </a:endParaRPr>
          </a:p>
        </p:txBody>
      </p:sp>
      <p:sp>
        <p:nvSpPr>
          <p:cNvPr id="16" name="Rectangle 15"/>
          <p:cNvSpPr/>
          <p:nvPr/>
        </p:nvSpPr>
        <p:spPr>
          <a:xfrm>
            <a:off x="3017013" y="3325710"/>
            <a:ext cx="2829522" cy="584775"/>
          </a:xfrm>
          <a:prstGeom prst="rect">
            <a:avLst/>
          </a:prstGeom>
        </p:spPr>
        <p:txBody>
          <a:bodyPr wrap="square">
            <a:spAutoFit/>
          </a:bodyPr>
          <a:lstStyle/>
          <a:p>
            <a:r>
              <a:rPr lang="en-US" sz="3200" dirty="0" err="1">
                <a:solidFill>
                  <a:schemeClr val="bg1"/>
                </a:solidFill>
              </a:rPr>
              <a:t>diş</a:t>
            </a:r>
            <a:r>
              <a:rPr lang="en-US" sz="3200" dirty="0">
                <a:solidFill>
                  <a:schemeClr val="bg1"/>
                </a:solidFill>
              </a:rPr>
              <a:t> </a:t>
            </a:r>
            <a:r>
              <a:rPr lang="en-US" sz="3200" dirty="0" err="1">
                <a:solidFill>
                  <a:schemeClr val="bg1"/>
                </a:solidFill>
              </a:rPr>
              <a:t>çürümeleri</a:t>
            </a:r>
            <a:endParaRPr lang="en-US" sz="3200" dirty="0">
              <a:solidFill>
                <a:schemeClr val="bg1"/>
              </a:solidFill>
            </a:endParaRPr>
          </a:p>
        </p:txBody>
      </p:sp>
      <p:sp>
        <p:nvSpPr>
          <p:cNvPr id="17" name="Rectangle 16"/>
          <p:cNvSpPr/>
          <p:nvPr/>
        </p:nvSpPr>
        <p:spPr>
          <a:xfrm>
            <a:off x="3080714" y="2099885"/>
            <a:ext cx="3273416" cy="461665"/>
          </a:xfrm>
          <a:prstGeom prst="rect">
            <a:avLst/>
          </a:prstGeom>
        </p:spPr>
        <p:txBody>
          <a:bodyPr wrap="square">
            <a:spAutoFit/>
          </a:bodyPr>
          <a:lstStyle/>
          <a:p>
            <a:r>
              <a:rPr lang="en-US" sz="2400" dirty="0" err="1">
                <a:solidFill>
                  <a:schemeClr val="bg1"/>
                </a:solidFill>
              </a:rPr>
              <a:t>sağlıklı</a:t>
            </a:r>
            <a:r>
              <a:rPr lang="en-US" sz="2400" dirty="0">
                <a:solidFill>
                  <a:schemeClr val="bg1"/>
                </a:solidFill>
              </a:rPr>
              <a:t> </a:t>
            </a:r>
            <a:r>
              <a:rPr lang="en-US" sz="2400" dirty="0" err="1">
                <a:solidFill>
                  <a:schemeClr val="bg1"/>
                </a:solidFill>
              </a:rPr>
              <a:t>karar</a:t>
            </a:r>
            <a:r>
              <a:rPr lang="en-US" sz="2400" dirty="0">
                <a:solidFill>
                  <a:schemeClr val="bg1"/>
                </a:solidFill>
              </a:rPr>
              <a:t> </a:t>
            </a:r>
            <a:r>
              <a:rPr lang="en-US" sz="2400" dirty="0" err="1">
                <a:solidFill>
                  <a:schemeClr val="bg1"/>
                </a:solidFill>
              </a:rPr>
              <a:t>alamama</a:t>
            </a:r>
            <a:endParaRPr lang="en-US" sz="2400" dirty="0">
              <a:solidFill>
                <a:schemeClr val="bg1"/>
              </a:solidFill>
            </a:endParaRPr>
          </a:p>
        </p:txBody>
      </p:sp>
      <p:sp>
        <p:nvSpPr>
          <p:cNvPr id="18" name="Rectangle 17"/>
          <p:cNvSpPr/>
          <p:nvPr/>
        </p:nvSpPr>
        <p:spPr>
          <a:xfrm>
            <a:off x="178297" y="1868436"/>
            <a:ext cx="2459779" cy="923330"/>
          </a:xfrm>
          <a:prstGeom prst="rect">
            <a:avLst/>
          </a:prstGeom>
        </p:spPr>
        <p:txBody>
          <a:bodyPr wrap="square">
            <a:spAutoFit/>
          </a:bodyPr>
          <a:lstStyle/>
          <a:p>
            <a:r>
              <a:rPr lang="en-US" dirty="0" err="1">
                <a:solidFill>
                  <a:schemeClr val="bg1"/>
                </a:solidFill>
              </a:rPr>
              <a:t>madde</a:t>
            </a:r>
            <a:r>
              <a:rPr lang="en-US" dirty="0">
                <a:solidFill>
                  <a:schemeClr val="bg1"/>
                </a:solidFill>
              </a:rPr>
              <a:t> </a:t>
            </a:r>
            <a:r>
              <a:rPr lang="en-US" dirty="0" err="1">
                <a:solidFill>
                  <a:schemeClr val="bg1"/>
                </a:solidFill>
              </a:rPr>
              <a:t>etkisinden</a:t>
            </a:r>
            <a:r>
              <a:rPr lang="en-US" dirty="0">
                <a:solidFill>
                  <a:schemeClr val="bg1"/>
                </a:solidFill>
              </a:rPr>
              <a:t> </a:t>
            </a:r>
            <a:r>
              <a:rPr lang="en-US" dirty="0" err="1">
                <a:solidFill>
                  <a:schemeClr val="bg1"/>
                </a:solidFill>
              </a:rPr>
              <a:t>çıkıldıktan</a:t>
            </a:r>
            <a:r>
              <a:rPr lang="en-US" dirty="0">
                <a:solidFill>
                  <a:schemeClr val="bg1"/>
                </a:solidFill>
              </a:rPr>
              <a:t> </a:t>
            </a:r>
            <a:r>
              <a:rPr lang="en-US" dirty="0" err="1">
                <a:solidFill>
                  <a:schemeClr val="bg1"/>
                </a:solidFill>
              </a:rPr>
              <a:t>sonra</a:t>
            </a:r>
            <a:r>
              <a:rPr lang="en-US" dirty="0">
                <a:solidFill>
                  <a:schemeClr val="bg1"/>
                </a:solidFill>
              </a:rPr>
              <a:t> </a:t>
            </a:r>
            <a:r>
              <a:rPr lang="en-US" dirty="0" err="1">
                <a:solidFill>
                  <a:schemeClr val="bg1"/>
                </a:solidFill>
              </a:rPr>
              <a:t>baş</a:t>
            </a:r>
            <a:r>
              <a:rPr lang="en-US" dirty="0">
                <a:solidFill>
                  <a:schemeClr val="bg1"/>
                </a:solidFill>
              </a:rPr>
              <a:t> </a:t>
            </a:r>
            <a:r>
              <a:rPr lang="en-US" dirty="0" err="1">
                <a:solidFill>
                  <a:schemeClr val="bg1"/>
                </a:solidFill>
              </a:rPr>
              <a:t>ve</a:t>
            </a:r>
            <a:r>
              <a:rPr lang="en-US" dirty="0">
                <a:solidFill>
                  <a:schemeClr val="bg1"/>
                </a:solidFill>
              </a:rPr>
              <a:t> </a:t>
            </a:r>
            <a:r>
              <a:rPr lang="en-US" dirty="0" err="1">
                <a:solidFill>
                  <a:schemeClr val="bg1"/>
                </a:solidFill>
              </a:rPr>
              <a:t>vücut</a:t>
            </a:r>
            <a:r>
              <a:rPr lang="en-US" dirty="0">
                <a:solidFill>
                  <a:schemeClr val="bg1"/>
                </a:solidFill>
              </a:rPr>
              <a:t> </a:t>
            </a:r>
            <a:r>
              <a:rPr lang="en-US" dirty="0" err="1">
                <a:solidFill>
                  <a:schemeClr val="bg1"/>
                </a:solidFill>
              </a:rPr>
              <a:t>ağrısı</a:t>
            </a:r>
            <a:r>
              <a:rPr lang="en-US" dirty="0">
                <a:solidFill>
                  <a:schemeClr val="bg1"/>
                </a:solidFill>
              </a:rPr>
              <a:t> </a:t>
            </a:r>
            <a:r>
              <a:rPr lang="en-US" dirty="0" err="1">
                <a:solidFill>
                  <a:schemeClr val="bg1"/>
                </a:solidFill>
              </a:rPr>
              <a:t>çekme</a:t>
            </a:r>
            <a:endParaRPr lang="en-US" dirty="0">
              <a:solidFill>
                <a:schemeClr val="bg1"/>
              </a:solidFill>
            </a:endParaRPr>
          </a:p>
        </p:txBody>
      </p:sp>
      <p:sp>
        <p:nvSpPr>
          <p:cNvPr id="19" name="Rectangle 18"/>
          <p:cNvSpPr/>
          <p:nvPr/>
        </p:nvSpPr>
        <p:spPr>
          <a:xfrm>
            <a:off x="266396" y="3325710"/>
            <a:ext cx="2743201" cy="369332"/>
          </a:xfrm>
          <a:prstGeom prst="rect">
            <a:avLst/>
          </a:prstGeom>
        </p:spPr>
        <p:txBody>
          <a:bodyPr wrap="square">
            <a:spAutoFit/>
          </a:bodyPr>
          <a:lstStyle/>
          <a:p>
            <a:r>
              <a:rPr lang="en-US" dirty="0" err="1">
                <a:solidFill>
                  <a:schemeClr val="bg1"/>
                </a:solidFill>
              </a:rPr>
              <a:t>kahverengi</a:t>
            </a:r>
            <a:r>
              <a:rPr lang="en-US" dirty="0">
                <a:solidFill>
                  <a:schemeClr val="bg1"/>
                </a:solidFill>
              </a:rPr>
              <a:t>-sarı </a:t>
            </a:r>
            <a:r>
              <a:rPr lang="en-US" dirty="0" err="1">
                <a:solidFill>
                  <a:schemeClr val="bg1"/>
                </a:solidFill>
              </a:rPr>
              <a:t>diş</a:t>
            </a:r>
            <a:r>
              <a:rPr lang="en-US" dirty="0">
                <a:solidFill>
                  <a:schemeClr val="bg1"/>
                </a:solidFill>
              </a:rPr>
              <a:t> </a:t>
            </a:r>
            <a:r>
              <a:rPr lang="en-US" dirty="0" err="1">
                <a:solidFill>
                  <a:schemeClr val="bg1"/>
                </a:solidFill>
              </a:rPr>
              <a:t>rengi</a:t>
            </a:r>
            <a:endParaRPr lang="en-US" dirty="0">
              <a:solidFill>
                <a:schemeClr val="bg1"/>
              </a:solidFill>
            </a:endParaRPr>
          </a:p>
        </p:txBody>
      </p:sp>
      <p:sp>
        <p:nvSpPr>
          <p:cNvPr id="20" name="Rectangle 19"/>
          <p:cNvSpPr/>
          <p:nvPr/>
        </p:nvSpPr>
        <p:spPr>
          <a:xfrm>
            <a:off x="975456" y="5765516"/>
            <a:ext cx="1878255" cy="307777"/>
          </a:xfrm>
          <a:prstGeom prst="rect">
            <a:avLst/>
          </a:prstGeom>
        </p:spPr>
        <p:txBody>
          <a:bodyPr wrap="square">
            <a:spAutoFit/>
          </a:bodyPr>
          <a:lstStyle/>
          <a:p>
            <a:r>
              <a:rPr lang="en-US" sz="1400" dirty="0" err="1">
                <a:solidFill>
                  <a:schemeClr val="bg1"/>
                </a:solidFill>
              </a:rPr>
              <a:t>öğrenme</a:t>
            </a:r>
            <a:r>
              <a:rPr lang="en-US" sz="1400" dirty="0">
                <a:solidFill>
                  <a:schemeClr val="bg1"/>
                </a:solidFill>
              </a:rPr>
              <a:t> </a:t>
            </a:r>
            <a:r>
              <a:rPr lang="en-US" sz="1400" dirty="0" err="1">
                <a:solidFill>
                  <a:schemeClr val="bg1"/>
                </a:solidFill>
              </a:rPr>
              <a:t>güçlüğü</a:t>
            </a:r>
            <a:endParaRPr lang="en-US" sz="1400" dirty="0">
              <a:solidFill>
                <a:schemeClr val="bg1"/>
              </a:solidFill>
            </a:endParaRPr>
          </a:p>
        </p:txBody>
      </p:sp>
      <p:sp>
        <p:nvSpPr>
          <p:cNvPr id="21" name="Rectangle 20"/>
          <p:cNvSpPr/>
          <p:nvPr/>
        </p:nvSpPr>
        <p:spPr>
          <a:xfrm>
            <a:off x="2491627" y="4016663"/>
            <a:ext cx="4410854" cy="523220"/>
          </a:xfrm>
          <a:prstGeom prst="rect">
            <a:avLst/>
          </a:prstGeom>
        </p:spPr>
        <p:txBody>
          <a:bodyPr wrap="square">
            <a:spAutoFit/>
          </a:bodyPr>
          <a:lstStyle/>
          <a:p>
            <a:r>
              <a:rPr lang="en-US" sz="2800" dirty="0" err="1">
                <a:solidFill>
                  <a:schemeClr val="bg1"/>
                </a:solidFill>
              </a:rPr>
              <a:t>dürtüleri</a:t>
            </a:r>
            <a:r>
              <a:rPr lang="en-US" sz="2800" dirty="0">
                <a:solidFill>
                  <a:schemeClr val="bg1"/>
                </a:solidFill>
              </a:rPr>
              <a:t> </a:t>
            </a:r>
            <a:r>
              <a:rPr lang="en-US" sz="2800" dirty="0" err="1">
                <a:solidFill>
                  <a:schemeClr val="bg1"/>
                </a:solidFill>
              </a:rPr>
              <a:t>kontrol</a:t>
            </a:r>
            <a:r>
              <a:rPr lang="en-US" sz="2800" dirty="0">
                <a:solidFill>
                  <a:schemeClr val="bg1"/>
                </a:solidFill>
              </a:rPr>
              <a:t> </a:t>
            </a:r>
            <a:r>
              <a:rPr lang="en-US" sz="2800" dirty="0" err="1">
                <a:solidFill>
                  <a:schemeClr val="bg1"/>
                </a:solidFill>
              </a:rPr>
              <a:t>edememe</a:t>
            </a:r>
            <a:endParaRPr lang="en-US" sz="2800" dirty="0">
              <a:solidFill>
                <a:schemeClr val="bg1"/>
              </a:solidFill>
            </a:endParaRPr>
          </a:p>
        </p:txBody>
      </p:sp>
      <p:sp>
        <p:nvSpPr>
          <p:cNvPr id="22" name="Rectangle 21"/>
          <p:cNvSpPr/>
          <p:nvPr/>
        </p:nvSpPr>
        <p:spPr>
          <a:xfrm>
            <a:off x="7023980" y="2333761"/>
            <a:ext cx="1385852" cy="338554"/>
          </a:xfrm>
          <a:prstGeom prst="rect">
            <a:avLst/>
          </a:prstGeom>
        </p:spPr>
        <p:txBody>
          <a:bodyPr wrap="square">
            <a:spAutoFit/>
          </a:bodyPr>
          <a:lstStyle/>
          <a:p>
            <a:r>
              <a:rPr lang="en-US" sz="1600" dirty="0" err="1">
                <a:solidFill>
                  <a:schemeClr val="bg1"/>
                </a:solidFill>
              </a:rPr>
              <a:t>nefes</a:t>
            </a:r>
            <a:r>
              <a:rPr lang="en-US" sz="1600" dirty="0">
                <a:solidFill>
                  <a:schemeClr val="bg1"/>
                </a:solidFill>
              </a:rPr>
              <a:t> </a:t>
            </a:r>
            <a:r>
              <a:rPr lang="en-US" sz="1600" dirty="0" err="1" smtClean="0">
                <a:solidFill>
                  <a:schemeClr val="bg1"/>
                </a:solidFill>
              </a:rPr>
              <a:t>darlığı</a:t>
            </a:r>
            <a:endParaRPr lang="en-US" sz="1600" dirty="0">
              <a:solidFill>
                <a:schemeClr val="bg1"/>
              </a:solidFill>
            </a:endParaRPr>
          </a:p>
        </p:txBody>
      </p:sp>
      <p:sp>
        <p:nvSpPr>
          <p:cNvPr id="24" name="Rectangle 23"/>
          <p:cNvSpPr/>
          <p:nvPr/>
        </p:nvSpPr>
        <p:spPr>
          <a:xfrm>
            <a:off x="392424" y="5097590"/>
            <a:ext cx="2675744" cy="400110"/>
          </a:xfrm>
          <a:prstGeom prst="rect">
            <a:avLst/>
          </a:prstGeom>
        </p:spPr>
        <p:txBody>
          <a:bodyPr wrap="square">
            <a:spAutoFit/>
          </a:bodyPr>
          <a:lstStyle/>
          <a:p>
            <a:r>
              <a:rPr lang="en-US" sz="2000" dirty="0" err="1">
                <a:solidFill>
                  <a:schemeClr val="bg1"/>
                </a:solidFill>
              </a:rPr>
              <a:t>hafıza</a:t>
            </a:r>
            <a:r>
              <a:rPr lang="en-US" sz="2000" dirty="0">
                <a:solidFill>
                  <a:schemeClr val="bg1"/>
                </a:solidFill>
              </a:rPr>
              <a:t> </a:t>
            </a:r>
            <a:r>
              <a:rPr lang="en-US" sz="2000" dirty="0" err="1">
                <a:solidFill>
                  <a:schemeClr val="bg1"/>
                </a:solidFill>
              </a:rPr>
              <a:t>zayıflığı</a:t>
            </a:r>
            <a:endParaRPr lang="en-US" sz="2000" dirty="0">
              <a:solidFill>
                <a:schemeClr val="bg1"/>
              </a:solidFill>
            </a:endParaRPr>
          </a:p>
        </p:txBody>
      </p:sp>
      <p:sp>
        <p:nvSpPr>
          <p:cNvPr id="27" name="Rectangle 26"/>
          <p:cNvSpPr/>
          <p:nvPr/>
        </p:nvSpPr>
        <p:spPr>
          <a:xfrm>
            <a:off x="259735" y="4391084"/>
            <a:ext cx="2417974" cy="369332"/>
          </a:xfrm>
          <a:prstGeom prst="rect">
            <a:avLst/>
          </a:prstGeom>
        </p:spPr>
        <p:txBody>
          <a:bodyPr wrap="square">
            <a:spAutoFit/>
          </a:bodyPr>
          <a:lstStyle/>
          <a:p>
            <a:r>
              <a:rPr lang="en-US" dirty="0" err="1">
                <a:solidFill>
                  <a:schemeClr val="bg1"/>
                </a:solidFill>
              </a:rPr>
              <a:t>sık</a:t>
            </a:r>
            <a:r>
              <a:rPr lang="en-US" dirty="0">
                <a:solidFill>
                  <a:schemeClr val="bg1"/>
                </a:solidFill>
              </a:rPr>
              <a:t> </a:t>
            </a:r>
            <a:r>
              <a:rPr lang="en-US" dirty="0" err="1">
                <a:solidFill>
                  <a:schemeClr val="bg1"/>
                </a:solidFill>
              </a:rPr>
              <a:t>sık</a:t>
            </a:r>
            <a:r>
              <a:rPr lang="en-US" dirty="0">
                <a:solidFill>
                  <a:schemeClr val="bg1"/>
                </a:solidFill>
              </a:rPr>
              <a:t> </a:t>
            </a:r>
            <a:r>
              <a:rPr lang="en-US" dirty="0" err="1">
                <a:solidFill>
                  <a:schemeClr val="bg1"/>
                </a:solidFill>
              </a:rPr>
              <a:t>öksürme</a:t>
            </a:r>
            <a:endParaRPr lang="en-US" dirty="0">
              <a:solidFill>
                <a:schemeClr val="bg1"/>
              </a:solidFill>
            </a:endParaRPr>
          </a:p>
        </p:txBody>
      </p:sp>
      <p:sp>
        <p:nvSpPr>
          <p:cNvPr id="28" name="Rectangle 27"/>
          <p:cNvSpPr/>
          <p:nvPr/>
        </p:nvSpPr>
        <p:spPr>
          <a:xfrm>
            <a:off x="3719637" y="5991373"/>
            <a:ext cx="1647969" cy="369332"/>
          </a:xfrm>
          <a:prstGeom prst="rect">
            <a:avLst/>
          </a:prstGeom>
        </p:spPr>
        <p:txBody>
          <a:bodyPr wrap="square">
            <a:spAutoFit/>
          </a:bodyPr>
          <a:lstStyle/>
          <a:p>
            <a:r>
              <a:rPr lang="nn-NO" dirty="0">
                <a:solidFill>
                  <a:schemeClr val="bg1"/>
                </a:solidFill>
              </a:rPr>
              <a:t>diş kayıpları</a:t>
            </a:r>
          </a:p>
        </p:txBody>
      </p:sp>
      <p:sp>
        <p:nvSpPr>
          <p:cNvPr id="31" name="Rectangle 30"/>
          <p:cNvSpPr/>
          <p:nvPr/>
        </p:nvSpPr>
        <p:spPr>
          <a:xfrm>
            <a:off x="3009597" y="902374"/>
            <a:ext cx="5203306" cy="338554"/>
          </a:xfrm>
          <a:prstGeom prst="rect">
            <a:avLst/>
          </a:prstGeom>
        </p:spPr>
        <p:txBody>
          <a:bodyPr wrap="square">
            <a:spAutoFit/>
          </a:bodyPr>
          <a:lstStyle/>
          <a:p>
            <a:r>
              <a:rPr lang="en-US" sz="1600" dirty="0" err="1">
                <a:solidFill>
                  <a:schemeClr val="bg1"/>
                </a:solidFill>
              </a:rPr>
              <a:t>denge</a:t>
            </a:r>
            <a:r>
              <a:rPr lang="en-US" sz="1600" dirty="0">
                <a:solidFill>
                  <a:schemeClr val="bg1"/>
                </a:solidFill>
              </a:rPr>
              <a:t> </a:t>
            </a:r>
            <a:r>
              <a:rPr lang="en-US" sz="1600" dirty="0" err="1">
                <a:solidFill>
                  <a:schemeClr val="bg1"/>
                </a:solidFill>
              </a:rPr>
              <a:t>kaybına</a:t>
            </a:r>
            <a:r>
              <a:rPr lang="en-US" sz="1600" dirty="0">
                <a:solidFill>
                  <a:schemeClr val="bg1"/>
                </a:solidFill>
              </a:rPr>
              <a:t> </a:t>
            </a:r>
            <a:r>
              <a:rPr lang="en-US" sz="1600" dirty="0" err="1">
                <a:solidFill>
                  <a:schemeClr val="bg1"/>
                </a:solidFill>
              </a:rPr>
              <a:t>bağlı</a:t>
            </a:r>
            <a:r>
              <a:rPr lang="en-US" sz="1600" dirty="0">
                <a:solidFill>
                  <a:schemeClr val="bg1"/>
                </a:solidFill>
              </a:rPr>
              <a:t> </a:t>
            </a:r>
            <a:r>
              <a:rPr lang="en-US" sz="1600" dirty="0" err="1">
                <a:solidFill>
                  <a:schemeClr val="bg1"/>
                </a:solidFill>
              </a:rPr>
              <a:t>düşmeler</a:t>
            </a:r>
            <a:r>
              <a:rPr lang="en-US" sz="1600" dirty="0">
                <a:solidFill>
                  <a:schemeClr val="bg1"/>
                </a:solidFill>
              </a:rPr>
              <a:t> </a:t>
            </a:r>
            <a:r>
              <a:rPr lang="en-US" sz="1600" dirty="0" err="1">
                <a:solidFill>
                  <a:schemeClr val="bg1"/>
                </a:solidFill>
              </a:rPr>
              <a:t>ve</a:t>
            </a:r>
            <a:r>
              <a:rPr lang="en-US" sz="1600" dirty="0">
                <a:solidFill>
                  <a:schemeClr val="bg1"/>
                </a:solidFill>
              </a:rPr>
              <a:t> </a:t>
            </a:r>
            <a:r>
              <a:rPr lang="en-US" sz="1600" dirty="0" err="1">
                <a:solidFill>
                  <a:schemeClr val="bg1"/>
                </a:solidFill>
              </a:rPr>
              <a:t>yaralanmalar</a:t>
            </a:r>
            <a:endParaRPr lang="en-US" sz="1600" dirty="0">
              <a:solidFill>
                <a:schemeClr val="bg1"/>
              </a:solidFill>
            </a:endParaRPr>
          </a:p>
        </p:txBody>
      </p:sp>
      <p:sp>
        <p:nvSpPr>
          <p:cNvPr id="32" name="Rectangle 31"/>
          <p:cNvSpPr/>
          <p:nvPr/>
        </p:nvSpPr>
        <p:spPr>
          <a:xfrm>
            <a:off x="2608371" y="5191695"/>
            <a:ext cx="3611172" cy="400110"/>
          </a:xfrm>
          <a:prstGeom prst="rect">
            <a:avLst/>
          </a:prstGeom>
        </p:spPr>
        <p:txBody>
          <a:bodyPr wrap="square">
            <a:spAutoFit/>
          </a:bodyPr>
          <a:lstStyle/>
          <a:p>
            <a:r>
              <a:rPr lang="en-US" sz="2000" dirty="0" err="1">
                <a:solidFill>
                  <a:schemeClr val="bg1"/>
                </a:solidFill>
              </a:rPr>
              <a:t>kötü</a:t>
            </a:r>
            <a:r>
              <a:rPr lang="en-US" sz="2000" dirty="0">
                <a:solidFill>
                  <a:schemeClr val="bg1"/>
                </a:solidFill>
              </a:rPr>
              <a:t> </a:t>
            </a:r>
            <a:r>
              <a:rPr lang="en-US" sz="2000" dirty="0" err="1">
                <a:solidFill>
                  <a:schemeClr val="bg1"/>
                </a:solidFill>
              </a:rPr>
              <a:t>nefes</a:t>
            </a:r>
            <a:r>
              <a:rPr lang="en-US" sz="2000" dirty="0">
                <a:solidFill>
                  <a:schemeClr val="bg1"/>
                </a:solidFill>
              </a:rPr>
              <a:t> </a:t>
            </a:r>
            <a:r>
              <a:rPr lang="en-US" sz="2000" dirty="0" err="1">
                <a:solidFill>
                  <a:schemeClr val="bg1"/>
                </a:solidFill>
              </a:rPr>
              <a:t>ve</a:t>
            </a:r>
            <a:r>
              <a:rPr lang="en-US" sz="2000" dirty="0">
                <a:solidFill>
                  <a:schemeClr val="bg1"/>
                </a:solidFill>
              </a:rPr>
              <a:t> </a:t>
            </a:r>
            <a:r>
              <a:rPr lang="en-US" sz="2000" dirty="0" err="1">
                <a:solidFill>
                  <a:schemeClr val="bg1"/>
                </a:solidFill>
              </a:rPr>
              <a:t>ağız</a:t>
            </a:r>
            <a:r>
              <a:rPr lang="en-US" sz="2000" dirty="0">
                <a:solidFill>
                  <a:schemeClr val="bg1"/>
                </a:solidFill>
              </a:rPr>
              <a:t> </a:t>
            </a:r>
            <a:r>
              <a:rPr lang="en-US" sz="2000" dirty="0" err="1">
                <a:solidFill>
                  <a:schemeClr val="bg1"/>
                </a:solidFill>
              </a:rPr>
              <a:t>kokusu</a:t>
            </a:r>
            <a:endParaRPr lang="en-US" sz="2000" dirty="0">
              <a:solidFill>
                <a:schemeClr val="bg1"/>
              </a:solidFill>
            </a:endParaRPr>
          </a:p>
        </p:txBody>
      </p:sp>
      <p:sp>
        <p:nvSpPr>
          <p:cNvPr id="37" name="Rectangle 36"/>
          <p:cNvSpPr/>
          <p:nvPr/>
        </p:nvSpPr>
        <p:spPr>
          <a:xfrm>
            <a:off x="6852075" y="3621826"/>
            <a:ext cx="2222695" cy="400110"/>
          </a:xfrm>
          <a:prstGeom prst="rect">
            <a:avLst/>
          </a:prstGeom>
        </p:spPr>
        <p:txBody>
          <a:bodyPr wrap="square">
            <a:spAutoFit/>
          </a:bodyPr>
          <a:lstStyle/>
          <a:p>
            <a:r>
              <a:rPr lang="en-US" sz="2000" dirty="0" err="1">
                <a:solidFill>
                  <a:schemeClr val="bg1"/>
                </a:solidFill>
              </a:rPr>
              <a:t>uyku</a:t>
            </a:r>
            <a:r>
              <a:rPr lang="en-US" sz="2000" dirty="0">
                <a:solidFill>
                  <a:schemeClr val="bg1"/>
                </a:solidFill>
              </a:rPr>
              <a:t> </a:t>
            </a:r>
            <a:r>
              <a:rPr lang="en-US" sz="2000" dirty="0" err="1">
                <a:solidFill>
                  <a:schemeClr val="bg1"/>
                </a:solidFill>
              </a:rPr>
              <a:t>düzensizliği</a:t>
            </a:r>
            <a:endParaRPr lang="en-US" sz="2000" dirty="0">
              <a:solidFill>
                <a:schemeClr val="bg1"/>
              </a:solidFill>
            </a:endParaRPr>
          </a:p>
        </p:txBody>
      </p:sp>
    </p:spTree>
    <p:extLst>
      <p:ext uri="{BB962C8B-B14F-4D97-AF65-F5344CB8AC3E}">
        <p14:creationId xmlns:p14="http://schemas.microsoft.com/office/powerpoint/2010/main" val="364424441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500"/>
                                        <p:tgtEl>
                                          <p:spTgt spid="27"/>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500"/>
                                        <p:tgtEl>
                                          <p:spTgt spid="28"/>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500"/>
                                        <p:tgtEl>
                                          <p:spTgt spid="31"/>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fade">
                                      <p:cBhvr>
                                        <p:cTn id="87" dur="500"/>
                                        <p:tgtEl>
                                          <p:spTgt spid="32"/>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10" grpId="0"/>
      <p:bldP spid="11" grpId="0"/>
      <p:bldP spid="13" grpId="0"/>
      <p:bldP spid="14" grpId="0"/>
      <p:bldP spid="15" grpId="0"/>
      <p:bldP spid="16" grpId="0"/>
      <p:bldP spid="17" grpId="0"/>
      <p:bldP spid="18" grpId="0"/>
      <p:bldP spid="19" grpId="0"/>
      <p:bldP spid="20" grpId="0"/>
      <p:bldP spid="21" grpId="0"/>
      <p:bldP spid="22" grpId="0"/>
      <p:bldP spid="24" grpId="0"/>
      <p:bldP spid="27" grpId="0"/>
      <p:bldP spid="28" grpId="0"/>
      <p:bldP spid="31" grpId="0"/>
      <p:bldP spid="32"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251520" y="1772816"/>
            <a:ext cx="8712968" cy="4893647"/>
          </a:xfrm>
          <a:prstGeom prst="rect">
            <a:avLst/>
          </a:prstGeom>
          <a:solidFill>
            <a:schemeClr val="dk1">
              <a:alpha val="5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457200" indent="-457200">
              <a:buFont typeface="Wingdings" panose="05000000000000000000" pitchFamily="2" charset="2"/>
              <a:buChar char="Ø"/>
            </a:pPr>
            <a:r>
              <a:rPr lang="en-US" sz="2600" dirty="0" err="1" smtClean="0">
                <a:latin typeface="+mn-lt"/>
              </a:rPr>
              <a:t>Bağımlı</a:t>
            </a:r>
            <a:r>
              <a:rPr lang="en-US" sz="2600" dirty="0" smtClean="0">
                <a:latin typeface="+mn-lt"/>
              </a:rPr>
              <a:t> </a:t>
            </a:r>
            <a:r>
              <a:rPr lang="en-US" sz="2600" dirty="0" err="1">
                <a:latin typeface="+mn-lt"/>
              </a:rPr>
              <a:t>şahıs</a:t>
            </a:r>
            <a:r>
              <a:rPr lang="en-US" sz="2600" dirty="0">
                <a:latin typeface="+mn-lt"/>
              </a:rPr>
              <a:t> </a:t>
            </a:r>
            <a:r>
              <a:rPr lang="en-US" sz="2600" dirty="0" err="1">
                <a:latin typeface="+mn-lt"/>
              </a:rPr>
              <a:t>maddeyi</a:t>
            </a:r>
            <a:r>
              <a:rPr lang="en-US" sz="2600" dirty="0">
                <a:latin typeface="+mn-lt"/>
              </a:rPr>
              <a:t> </a:t>
            </a:r>
            <a:r>
              <a:rPr lang="en-US" sz="2600" dirty="0" err="1">
                <a:latin typeface="+mn-lt"/>
              </a:rPr>
              <a:t>alabilmek</a:t>
            </a:r>
            <a:r>
              <a:rPr lang="en-US" sz="2600" dirty="0">
                <a:latin typeface="+mn-lt"/>
              </a:rPr>
              <a:t> </a:t>
            </a:r>
            <a:r>
              <a:rPr lang="en-US" sz="2600" dirty="0" err="1">
                <a:latin typeface="+mn-lt"/>
              </a:rPr>
              <a:t>için</a:t>
            </a:r>
            <a:r>
              <a:rPr lang="en-US" sz="2600" dirty="0">
                <a:latin typeface="+mn-lt"/>
              </a:rPr>
              <a:t> </a:t>
            </a:r>
            <a:r>
              <a:rPr lang="en-US" sz="2600" dirty="0" err="1">
                <a:latin typeface="+mn-lt"/>
              </a:rPr>
              <a:t>önce</a:t>
            </a:r>
            <a:r>
              <a:rPr lang="en-US" sz="2600" dirty="0">
                <a:latin typeface="+mn-lt"/>
              </a:rPr>
              <a:t> </a:t>
            </a:r>
            <a:r>
              <a:rPr lang="en-US" sz="2600" dirty="0" err="1">
                <a:latin typeface="+mn-lt"/>
              </a:rPr>
              <a:t>mevcut</a:t>
            </a:r>
            <a:r>
              <a:rPr lang="en-US" sz="2600" dirty="0">
                <a:latin typeface="+mn-lt"/>
              </a:rPr>
              <a:t> </a:t>
            </a:r>
            <a:r>
              <a:rPr lang="en-US" sz="2600" dirty="0" err="1">
                <a:latin typeface="+mn-lt"/>
              </a:rPr>
              <a:t>parasını</a:t>
            </a:r>
            <a:r>
              <a:rPr lang="en-US" sz="2600" dirty="0">
                <a:latin typeface="+mn-lt"/>
              </a:rPr>
              <a:t> </a:t>
            </a:r>
            <a:r>
              <a:rPr lang="en-US" sz="2600" dirty="0" err="1">
                <a:latin typeface="+mn-lt"/>
              </a:rPr>
              <a:t>bitirir</a:t>
            </a:r>
            <a:r>
              <a:rPr lang="en-US" sz="2600" dirty="0">
                <a:latin typeface="+mn-lt"/>
              </a:rPr>
              <a:t>.</a:t>
            </a:r>
          </a:p>
          <a:p>
            <a:pPr marL="457200" indent="-457200">
              <a:buFont typeface="Wingdings" panose="05000000000000000000" pitchFamily="2" charset="2"/>
              <a:buChar char="Ø"/>
            </a:pPr>
            <a:r>
              <a:rPr lang="en-US" sz="2600" dirty="0" err="1" smtClean="0">
                <a:latin typeface="+mn-lt"/>
              </a:rPr>
              <a:t>Parası</a:t>
            </a:r>
            <a:r>
              <a:rPr lang="en-US" sz="2600" dirty="0" smtClean="0">
                <a:latin typeface="+mn-lt"/>
              </a:rPr>
              <a:t> </a:t>
            </a:r>
            <a:r>
              <a:rPr lang="en-US" sz="2600" dirty="0" err="1">
                <a:latin typeface="+mn-lt"/>
              </a:rPr>
              <a:t>kalmadığı</a:t>
            </a:r>
            <a:r>
              <a:rPr lang="en-US" sz="2600" dirty="0">
                <a:latin typeface="+mn-lt"/>
              </a:rPr>
              <a:t> </a:t>
            </a:r>
            <a:r>
              <a:rPr lang="en-US" sz="2600" dirty="0" err="1">
                <a:latin typeface="+mn-lt"/>
              </a:rPr>
              <a:t>için</a:t>
            </a:r>
            <a:r>
              <a:rPr lang="en-US" sz="2600" dirty="0">
                <a:latin typeface="+mn-lt"/>
              </a:rPr>
              <a:t> </a:t>
            </a:r>
            <a:r>
              <a:rPr lang="en-US" sz="2600" dirty="0" err="1">
                <a:latin typeface="+mn-lt"/>
              </a:rPr>
              <a:t>çevresindeki</a:t>
            </a:r>
            <a:r>
              <a:rPr lang="en-US" sz="2600" dirty="0">
                <a:latin typeface="+mn-lt"/>
              </a:rPr>
              <a:t> </a:t>
            </a:r>
            <a:r>
              <a:rPr lang="en-US" sz="2600" dirty="0" err="1">
                <a:latin typeface="+mn-lt"/>
              </a:rPr>
              <a:t>insanların</a:t>
            </a:r>
            <a:r>
              <a:rPr lang="en-US" sz="2600" dirty="0">
                <a:latin typeface="+mn-lt"/>
              </a:rPr>
              <a:t> </a:t>
            </a:r>
            <a:r>
              <a:rPr lang="en-US" sz="2600" dirty="0" err="1">
                <a:latin typeface="+mn-lt"/>
              </a:rPr>
              <a:t>değerli</a:t>
            </a:r>
            <a:r>
              <a:rPr lang="en-US" sz="2600" dirty="0">
                <a:latin typeface="+mn-lt"/>
              </a:rPr>
              <a:t> </a:t>
            </a:r>
            <a:r>
              <a:rPr lang="en-US" sz="2600" dirty="0" err="1">
                <a:latin typeface="+mn-lt"/>
              </a:rPr>
              <a:t>eşyalarını</a:t>
            </a:r>
            <a:r>
              <a:rPr lang="en-US" sz="2600" dirty="0">
                <a:latin typeface="+mn-lt"/>
              </a:rPr>
              <a:t> </a:t>
            </a:r>
            <a:r>
              <a:rPr lang="en-US" sz="2600" dirty="0" err="1">
                <a:latin typeface="+mn-lt"/>
              </a:rPr>
              <a:t>ve</a:t>
            </a:r>
            <a:r>
              <a:rPr lang="en-US" sz="2600" dirty="0">
                <a:latin typeface="+mn-lt"/>
              </a:rPr>
              <a:t> </a:t>
            </a:r>
            <a:r>
              <a:rPr lang="en-US" sz="2600" dirty="0" err="1">
                <a:latin typeface="+mn-lt"/>
              </a:rPr>
              <a:t>paralarını</a:t>
            </a:r>
            <a:r>
              <a:rPr lang="en-US" sz="2600" dirty="0">
                <a:latin typeface="+mn-lt"/>
              </a:rPr>
              <a:t> </a:t>
            </a:r>
            <a:r>
              <a:rPr lang="en-US" sz="2600" dirty="0" err="1">
                <a:latin typeface="+mn-lt"/>
              </a:rPr>
              <a:t>çalmaya</a:t>
            </a:r>
            <a:r>
              <a:rPr lang="en-US" sz="2600" dirty="0">
                <a:latin typeface="+mn-lt"/>
              </a:rPr>
              <a:t> </a:t>
            </a:r>
            <a:r>
              <a:rPr lang="en-US" sz="2600" dirty="0" err="1">
                <a:latin typeface="+mn-lt"/>
              </a:rPr>
              <a:t>başlar</a:t>
            </a:r>
            <a:r>
              <a:rPr lang="en-US" sz="2600" dirty="0">
                <a:latin typeface="+mn-lt"/>
              </a:rPr>
              <a:t>.</a:t>
            </a:r>
          </a:p>
          <a:p>
            <a:pPr marL="457200" indent="-457200">
              <a:buFont typeface="Wingdings" panose="05000000000000000000" pitchFamily="2" charset="2"/>
              <a:buChar char="Ø"/>
            </a:pPr>
            <a:r>
              <a:rPr lang="en-US" sz="2600" dirty="0" err="1" smtClean="0">
                <a:latin typeface="+mn-lt"/>
              </a:rPr>
              <a:t>Çevresindekiler</a:t>
            </a:r>
            <a:r>
              <a:rPr lang="en-US" sz="2600" dirty="0" smtClean="0">
                <a:latin typeface="+mn-lt"/>
              </a:rPr>
              <a:t> </a:t>
            </a:r>
            <a:r>
              <a:rPr lang="en-US" sz="2600" dirty="0" err="1">
                <a:latin typeface="+mn-lt"/>
              </a:rPr>
              <a:t>bağımlıya</a:t>
            </a:r>
            <a:r>
              <a:rPr lang="en-US" sz="2600" dirty="0">
                <a:latin typeface="+mn-lt"/>
              </a:rPr>
              <a:t> </a:t>
            </a:r>
            <a:r>
              <a:rPr lang="en-US" sz="2600" dirty="0" err="1">
                <a:latin typeface="+mn-lt"/>
              </a:rPr>
              <a:t>karşı</a:t>
            </a:r>
            <a:r>
              <a:rPr lang="en-US" sz="2600" dirty="0">
                <a:latin typeface="+mn-lt"/>
              </a:rPr>
              <a:t> </a:t>
            </a:r>
            <a:r>
              <a:rPr lang="en-US" sz="2600" dirty="0" err="1">
                <a:latin typeface="+mn-lt"/>
              </a:rPr>
              <a:t>önlemler</a:t>
            </a:r>
            <a:r>
              <a:rPr lang="en-US" sz="2600" dirty="0">
                <a:latin typeface="+mn-lt"/>
              </a:rPr>
              <a:t> </a:t>
            </a:r>
            <a:r>
              <a:rPr lang="en-US" sz="2600" dirty="0" err="1">
                <a:latin typeface="+mn-lt"/>
              </a:rPr>
              <a:t>geliştirmeye</a:t>
            </a:r>
            <a:r>
              <a:rPr lang="en-US" sz="2600" dirty="0">
                <a:latin typeface="+mn-lt"/>
              </a:rPr>
              <a:t> </a:t>
            </a:r>
            <a:r>
              <a:rPr lang="en-US" sz="2600" dirty="0" err="1">
                <a:latin typeface="+mn-lt"/>
              </a:rPr>
              <a:t>başladıkları</a:t>
            </a:r>
            <a:r>
              <a:rPr lang="en-US" sz="2600" dirty="0">
                <a:latin typeface="+mn-lt"/>
              </a:rPr>
              <a:t> </a:t>
            </a:r>
            <a:r>
              <a:rPr lang="en-US" sz="2600" dirty="0" err="1">
                <a:latin typeface="+mn-lt"/>
              </a:rPr>
              <a:t>için</a:t>
            </a:r>
            <a:r>
              <a:rPr lang="en-US" sz="2600" dirty="0">
                <a:latin typeface="+mn-lt"/>
              </a:rPr>
              <a:t> </a:t>
            </a:r>
            <a:r>
              <a:rPr lang="en-US" sz="2600" dirty="0" err="1">
                <a:latin typeface="+mn-lt"/>
              </a:rPr>
              <a:t>bağımlı</a:t>
            </a:r>
            <a:r>
              <a:rPr lang="en-US" sz="2600" dirty="0">
                <a:latin typeface="+mn-lt"/>
              </a:rPr>
              <a:t> </a:t>
            </a:r>
            <a:r>
              <a:rPr lang="tr-TR" sz="2600" dirty="0" smtClean="0">
                <a:latin typeface="+mn-lt"/>
              </a:rPr>
              <a:t>kişi, </a:t>
            </a:r>
            <a:r>
              <a:rPr lang="en-US" sz="2600" dirty="0" smtClean="0">
                <a:latin typeface="+mn-lt"/>
              </a:rPr>
              <a:t>para </a:t>
            </a:r>
            <a:r>
              <a:rPr lang="en-US" sz="2600" dirty="0" err="1">
                <a:latin typeface="+mn-lt"/>
              </a:rPr>
              <a:t>temin</a:t>
            </a:r>
            <a:r>
              <a:rPr lang="en-US" sz="2600" dirty="0">
                <a:latin typeface="+mn-lt"/>
              </a:rPr>
              <a:t> </a:t>
            </a:r>
            <a:r>
              <a:rPr lang="en-US" sz="2600" dirty="0" err="1">
                <a:latin typeface="+mn-lt"/>
              </a:rPr>
              <a:t>edebilmek</a:t>
            </a:r>
            <a:r>
              <a:rPr lang="en-US" sz="2600" dirty="0">
                <a:latin typeface="+mn-lt"/>
              </a:rPr>
              <a:t> </a:t>
            </a:r>
            <a:r>
              <a:rPr lang="en-US" sz="2600" dirty="0" err="1">
                <a:latin typeface="+mn-lt"/>
              </a:rPr>
              <a:t>üzere</a:t>
            </a:r>
            <a:r>
              <a:rPr lang="en-US" sz="2600" dirty="0">
                <a:latin typeface="+mn-lt"/>
              </a:rPr>
              <a:t> </a:t>
            </a:r>
            <a:r>
              <a:rPr lang="en-US" sz="2600" dirty="0" err="1">
                <a:latin typeface="+mn-lt"/>
              </a:rPr>
              <a:t>hırsızlık</a:t>
            </a:r>
            <a:r>
              <a:rPr lang="en-US" sz="2600" dirty="0">
                <a:latin typeface="+mn-lt"/>
              </a:rPr>
              <a:t>, gasp, </a:t>
            </a:r>
            <a:r>
              <a:rPr lang="en-US" sz="2600" dirty="0" err="1">
                <a:latin typeface="+mn-lt"/>
              </a:rPr>
              <a:t>yankesicilik</a:t>
            </a:r>
            <a:r>
              <a:rPr lang="en-US" sz="2600" dirty="0">
                <a:latin typeface="+mn-lt"/>
              </a:rPr>
              <a:t> vb. </a:t>
            </a:r>
            <a:r>
              <a:rPr lang="en-US" sz="2600" dirty="0" err="1">
                <a:latin typeface="+mn-lt"/>
              </a:rPr>
              <a:t>suçlara</a:t>
            </a:r>
            <a:r>
              <a:rPr lang="en-US" sz="2600" dirty="0">
                <a:latin typeface="+mn-lt"/>
              </a:rPr>
              <a:t> </a:t>
            </a:r>
            <a:r>
              <a:rPr lang="en-US" sz="2600" dirty="0" err="1">
                <a:latin typeface="+mn-lt"/>
              </a:rPr>
              <a:t>karışır</a:t>
            </a:r>
            <a:r>
              <a:rPr lang="en-US" sz="2600" dirty="0">
                <a:latin typeface="+mn-lt"/>
              </a:rPr>
              <a:t>.</a:t>
            </a:r>
          </a:p>
          <a:p>
            <a:pPr marL="457200" indent="-457200">
              <a:buFont typeface="Wingdings" panose="05000000000000000000" pitchFamily="2" charset="2"/>
              <a:buChar char="Ø"/>
            </a:pPr>
            <a:r>
              <a:rPr lang="en-US" sz="2600" dirty="0" err="1" smtClean="0">
                <a:latin typeface="+mn-lt"/>
              </a:rPr>
              <a:t>Çoğu</a:t>
            </a:r>
            <a:r>
              <a:rPr lang="en-US" sz="2600" dirty="0" smtClean="0">
                <a:latin typeface="+mn-lt"/>
              </a:rPr>
              <a:t> </a:t>
            </a:r>
            <a:r>
              <a:rPr lang="en-US" sz="2600" dirty="0">
                <a:latin typeface="+mn-lt"/>
              </a:rPr>
              <a:t>zaman </a:t>
            </a:r>
            <a:r>
              <a:rPr lang="en-US" sz="2600" dirty="0" err="1">
                <a:latin typeface="+mn-lt"/>
              </a:rPr>
              <a:t>suç</a:t>
            </a:r>
            <a:r>
              <a:rPr lang="en-US" sz="2600" dirty="0">
                <a:latin typeface="+mn-lt"/>
              </a:rPr>
              <a:t> </a:t>
            </a:r>
            <a:r>
              <a:rPr lang="en-US" sz="2600" dirty="0" err="1">
                <a:latin typeface="+mn-lt"/>
              </a:rPr>
              <a:t>işlerken</a:t>
            </a:r>
            <a:r>
              <a:rPr lang="en-US" sz="2600" dirty="0">
                <a:latin typeface="+mn-lt"/>
              </a:rPr>
              <a:t> </a:t>
            </a:r>
            <a:r>
              <a:rPr lang="en-US" sz="2600" dirty="0" err="1">
                <a:latin typeface="+mn-lt"/>
              </a:rPr>
              <a:t>yakalanır</a:t>
            </a:r>
            <a:r>
              <a:rPr lang="en-US" sz="2600" dirty="0">
                <a:latin typeface="+mn-lt"/>
              </a:rPr>
              <a:t>, </a:t>
            </a:r>
            <a:r>
              <a:rPr lang="en-US" sz="2600" dirty="0" err="1">
                <a:latin typeface="+mn-lt"/>
              </a:rPr>
              <a:t>hapse</a:t>
            </a:r>
            <a:r>
              <a:rPr lang="en-US" sz="2600" dirty="0">
                <a:latin typeface="+mn-lt"/>
              </a:rPr>
              <a:t> </a:t>
            </a:r>
            <a:r>
              <a:rPr lang="en-US" sz="2600" dirty="0" err="1">
                <a:latin typeface="+mn-lt"/>
              </a:rPr>
              <a:t>düşer</a:t>
            </a:r>
            <a:r>
              <a:rPr lang="en-US" sz="2600" dirty="0">
                <a:latin typeface="+mn-lt"/>
              </a:rPr>
              <a:t>, </a:t>
            </a:r>
            <a:r>
              <a:rPr lang="en-US" sz="2600" dirty="0" err="1">
                <a:latin typeface="+mn-lt"/>
              </a:rPr>
              <a:t>özgürlüğünü</a:t>
            </a:r>
            <a:r>
              <a:rPr lang="en-US" sz="2600" dirty="0">
                <a:latin typeface="+mn-lt"/>
              </a:rPr>
              <a:t> </a:t>
            </a:r>
            <a:r>
              <a:rPr lang="en-US" sz="2600" dirty="0" err="1">
                <a:latin typeface="+mn-lt"/>
              </a:rPr>
              <a:t>kaybeder</a:t>
            </a:r>
            <a:r>
              <a:rPr lang="en-US" sz="2600" dirty="0">
                <a:latin typeface="+mn-lt"/>
              </a:rPr>
              <a:t>.</a:t>
            </a:r>
          </a:p>
          <a:p>
            <a:pPr marL="457200" indent="-457200">
              <a:buFont typeface="Wingdings" panose="05000000000000000000" pitchFamily="2" charset="2"/>
              <a:buChar char="Ø"/>
            </a:pPr>
            <a:r>
              <a:rPr lang="en-US" sz="2600" dirty="0" err="1" smtClean="0">
                <a:latin typeface="+mn-lt"/>
              </a:rPr>
              <a:t>Maddenin</a:t>
            </a:r>
            <a:r>
              <a:rPr lang="en-US" sz="2600" dirty="0" smtClean="0">
                <a:latin typeface="+mn-lt"/>
              </a:rPr>
              <a:t> </a:t>
            </a:r>
            <a:r>
              <a:rPr lang="en-US" sz="2600" dirty="0" err="1">
                <a:latin typeface="+mn-lt"/>
              </a:rPr>
              <a:t>vücuduna</a:t>
            </a:r>
            <a:r>
              <a:rPr lang="en-US" sz="2600" dirty="0">
                <a:latin typeface="+mn-lt"/>
              </a:rPr>
              <a:t> </a:t>
            </a:r>
            <a:r>
              <a:rPr lang="en-US" sz="2600" dirty="0" err="1">
                <a:latin typeface="+mn-lt"/>
              </a:rPr>
              <a:t>verdiği</a:t>
            </a:r>
            <a:r>
              <a:rPr lang="en-US" sz="2600" dirty="0">
                <a:latin typeface="+mn-lt"/>
              </a:rPr>
              <a:t> </a:t>
            </a:r>
            <a:r>
              <a:rPr lang="en-US" sz="2600" dirty="0" err="1">
                <a:latin typeface="+mn-lt"/>
              </a:rPr>
              <a:t>zararlardan</a:t>
            </a:r>
            <a:r>
              <a:rPr lang="en-US" sz="2600" dirty="0">
                <a:latin typeface="+mn-lt"/>
              </a:rPr>
              <a:t> </a:t>
            </a:r>
            <a:r>
              <a:rPr lang="en-US" sz="2600" dirty="0" err="1">
                <a:latin typeface="+mn-lt"/>
              </a:rPr>
              <a:t>dolayı</a:t>
            </a:r>
            <a:r>
              <a:rPr lang="en-US" sz="2600" dirty="0">
                <a:latin typeface="+mn-lt"/>
              </a:rPr>
              <a:t> </a:t>
            </a:r>
            <a:r>
              <a:rPr lang="en-US" sz="2600" dirty="0" err="1">
                <a:latin typeface="+mn-lt"/>
              </a:rPr>
              <a:t>sağlığını</a:t>
            </a:r>
            <a:r>
              <a:rPr lang="en-US" sz="2600" dirty="0">
                <a:latin typeface="+mn-lt"/>
              </a:rPr>
              <a:t> </a:t>
            </a:r>
            <a:r>
              <a:rPr lang="en-US" sz="2600" dirty="0" err="1">
                <a:latin typeface="+mn-lt"/>
              </a:rPr>
              <a:t>kaybeder</a:t>
            </a:r>
            <a:r>
              <a:rPr lang="en-US" sz="2600" dirty="0">
                <a:latin typeface="+mn-lt"/>
              </a:rPr>
              <a:t>.</a:t>
            </a:r>
          </a:p>
          <a:p>
            <a:pPr marL="457200" indent="-457200">
              <a:buFont typeface="Wingdings" panose="05000000000000000000" pitchFamily="2" charset="2"/>
              <a:buChar char="Ø"/>
            </a:pPr>
            <a:r>
              <a:rPr lang="en-US" sz="2600" dirty="0" err="1" smtClean="0">
                <a:latin typeface="+mn-lt"/>
              </a:rPr>
              <a:t>Ve</a:t>
            </a:r>
            <a:r>
              <a:rPr lang="en-US" sz="2600" dirty="0" smtClean="0">
                <a:latin typeface="+mn-lt"/>
              </a:rPr>
              <a:t> </a:t>
            </a:r>
            <a:r>
              <a:rPr lang="en-US" sz="2600" dirty="0" err="1">
                <a:latin typeface="+mn-lt"/>
              </a:rPr>
              <a:t>en</a:t>
            </a:r>
            <a:r>
              <a:rPr lang="en-US" sz="2600" dirty="0">
                <a:latin typeface="+mn-lt"/>
              </a:rPr>
              <a:t> </a:t>
            </a:r>
            <a:r>
              <a:rPr lang="en-US" sz="2600" dirty="0" err="1">
                <a:latin typeface="+mn-lt"/>
              </a:rPr>
              <a:t>sonunda</a:t>
            </a:r>
            <a:r>
              <a:rPr lang="en-US" sz="2600" dirty="0">
                <a:latin typeface="+mn-lt"/>
              </a:rPr>
              <a:t> da </a:t>
            </a:r>
            <a:r>
              <a:rPr lang="en-US" sz="2600" dirty="0" err="1">
                <a:latin typeface="+mn-lt"/>
              </a:rPr>
              <a:t>hayatını</a:t>
            </a:r>
            <a:r>
              <a:rPr lang="en-US" sz="2600" dirty="0">
                <a:latin typeface="+mn-lt"/>
              </a:rPr>
              <a:t>…</a:t>
            </a:r>
          </a:p>
        </p:txBody>
      </p:sp>
      <p:sp>
        <p:nvSpPr>
          <p:cNvPr id="7" name="TextBox 6"/>
          <p:cNvSpPr txBox="1"/>
          <p:nvPr/>
        </p:nvSpPr>
        <p:spPr>
          <a:xfrm>
            <a:off x="288032" y="188640"/>
            <a:ext cx="8855968" cy="1446550"/>
          </a:xfrm>
          <a:prstGeom prst="rect">
            <a:avLst/>
          </a:prstGeom>
          <a:noFill/>
        </p:spPr>
        <p:txBody>
          <a:bodyPr wrap="square" rtlCol="0">
            <a:spAutoFit/>
          </a:bodyPr>
          <a:lstStyle/>
          <a:p>
            <a:r>
              <a:rPr lang="en-US" sz="4400" dirty="0" err="1">
                <a:solidFill>
                  <a:srgbClr val="FF0000"/>
                </a:solidFill>
                <a:latin typeface="+mj-lt"/>
              </a:rPr>
              <a:t>Bağımlılık</a:t>
            </a:r>
            <a:r>
              <a:rPr lang="en-US" sz="4400" dirty="0">
                <a:solidFill>
                  <a:srgbClr val="FF0000"/>
                </a:solidFill>
                <a:latin typeface="+mj-lt"/>
              </a:rPr>
              <a:t> </a:t>
            </a:r>
            <a:r>
              <a:rPr lang="en-US" sz="4400" dirty="0" err="1">
                <a:solidFill>
                  <a:srgbClr val="FF0000"/>
                </a:solidFill>
                <a:latin typeface="+mj-lt"/>
              </a:rPr>
              <a:t>Yapıcı</a:t>
            </a:r>
            <a:r>
              <a:rPr lang="en-US" sz="4400" dirty="0">
                <a:solidFill>
                  <a:srgbClr val="FF0000"/>
                </a:solidFill>
                <a:latin typeface="+mj-lt"/>
              </a:rPr>
              <a:t> </a:t>
            </a:r>
            <a:r>
              <a:rPr lang="en-US" sz="4400" dirty="0" err="1">
                <a:solidFill>
                  <a:srgbClr val="FF0000"/>
                </a:solidFill>
                <a:latin typeface="+mj-lt"/>
              </a:rPr>
              <a:t>Maddelerin</a:t>
            </a:r>
            <a:r>
              <a:rPr lang="en-US" sz="4400" dirty="0">
                <a:solidFill>
                  <a:srgbClr val="FF0000"/>
                </a:solidFill>
                <a:latin typeface="+mj-lt"/>
              </a:rPr>
              <a:t> </a:t>
            </a:r>
            <a:r>
              <a:rPr lang="en-US" sz="4400" dirty="0" err="1">
                <a:solidFill>
                  <a:srgbClr val="FF0000"/>
                </a:solidFill>
                <a:latin typeface="+mj-lt"/>
              </a:rPr>
              <a:t>Zararları</a:t>
            </a:r>
            <a:r>
              <a:rPr lang="en-US" sz="4400" dirty="0">
                <a:solidFill>
                  <a:srgbClr val="FF0000"/>
                </a:solidFill>
                <a:latin typeface="+mj-lt"/>
              </a:rPr>
              <a:t> </a:t>
            </a:r>
            <a:r>
              <a:rPr lang="en-US" sz="4400" dirty="0" err="1">
                <a:solidFill>
                  <a:srgbClr val="FF0000"/>
                </a:solidFill>
                <a:latin typeface="+mj-lt"/>
              </a:rPr>
              <a:t>Birdenbire</a:t>
            </a:r>
            <a:r>
              <a:rPr lang="en-US" sz="4400" dirty="0">
                <a:solidFill>
                  <a:srgbClr val="FF0000"/>
                </a:solidFill>
                <a:latin typeface="+mj-lt"/>
              </a:rPr>
              <a:t> mi </a:t>
            </a:r>
            <a:r>
              <a:rPr lang="en-US" sz="4400" dirty="0" err="1">
                <a:solidFill>
                  <a:srgbClr val="FF0000"/>
                </a:solidFill>
                <a:latin typeface="+mj-lt"/>
              </a:rPr>
              <a:t>Ortaya</a:t>
            </a:r>
            <a:r>
              <a:rPr lang="en-US" sz="4400" dirty="0">
                <a:solidFill>
                  <a:srgbClr val="FF0000"/>
                </a:solidFill>
                <a:latin typeface="+mj-lt"/>
              </a:rPr>
              <a:t> </a:t>
            </a:r>
            <a:r>
              <a:rPr lang="en-US" sz="4400" dirty="0" err="1">
                <a:solidFill>
                  <a:srgbClr val="FF0000"/>
                </a:solidFill>
                <a:latin typeface="+mj-lt"/>
              </a:rPr>
              <a:t>Çıkar</a:t>
            </a:r>
            <a:r>
              <a:rPr lang="en-US" sz="4400" dirty="0">
                <a:solidFill>
                  <a:srgbClr val="FF0000"/>
                </a:solidFill>
                <a:latin typeface="+mj-lt"/>
              </a:rPr>
              <a:t>?</a:t>
            </a:r>
          </a:p>
        </p:txBody>
      </p:sp>
    </p:spTree>
    <p:extLst>
      <p:ext uri="{BB962C8B-B14F-4D97-AF65-F5344CB8AC3E}">
        <p14:creationId xmlns:p14="http://schemas.microsoft.com/office/powerpoint/2010/main" val="143881975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250"/>
                                  </p:stCondLst>
                                  <p:childTnLst>
                                    <p:set>
                                      <p:cBhvr>
                                        <p:cTn id="6" dur="1" fill="hold">
                                          <p:stCondLst>
                                            <p:cond delay="0"/>
                                          </p:stCondLst>
                                        </p:cTn>
                                        <p:tgtEl>
                                          <p:spTgt spid="6">
                                            <p:bg/>
                                          </p:spTgt>
                                        </p:tgtEl>
                                        <p:attrNameLst>
                                          <p:attrName>style.visibility</p:attrName>
                                        </p:attrNameLst>
                                      </p:cBhvr>
                                      <p:to>
                                        <p:strVal val="visible"/>
                                      </p:to>
                                    </p:set>
                                    <p:animEffect transition="in" filter="barn(inHorizontal)">
                                      <p:cBhvr>
                                        <p:cTn id="7" dur="1000"/>
                                        <p:tgtEl>
                                          <p:spTgt spid="6">
                                            <p:bg/>
                                          </p:spTgt>
                                        </p:tgtEl>
                                      </p:cBhvr>
                                    </p:animEffect>
                                  </p:childTnLst>
                                </p:cTn>
                              </p:par>
                            </p:childTnLst>
                          </p:cTn>
                        </p:par>
                        <p:par>
                          <p:cTn id="8" fill="hold">
                            <p:stCondLst>
                              <p:cond delay="1250"/>
                            </p:stCondLst>
                            <p:childTnLst>
                              <p:par>
                                <p:cTn id="9" presetID="16" presetClass="entr" presetSubtype="26" fill="hold" grpId="0" nodeType="afterEffect">
                                  <p:stCondLst>
                                    <p:cond delay="25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barn(inHorizontal)">
                                      <p:cBhvr>
                                        <p:cTn id="11" dur="1000"/>
                                        <p:tgtEl>
                                          <p:spTgt spid="6">
                                            <p:txEl>
                                              <p:pRg st="0" end="0"/>
                                            </p:txEl>
                                          </p:spTgt>
                                        </p:tgtEl>
                                      </p:cBhvr>
                                    </p:animEffect>
                                  </p:childTnLst>
                                </p:cTn>
                              </p:par>
                            </p:childTnLst>
                          </p:cTn>
                        </p:par>
                        <p:par>
                          <p:cTn id="12" fill="hold">
                            <p:stCondLst>
                              <p:cond delay="2500"/>
                            </p:stCondLst>
                            <p:childTnLst>
                              <p:par>
                                <p:cTn id="13" presetID="16" presetClass="entr" presetSubtype="26" fill="hold" grpId="0" nodeType="afterEffect">
                                  <p:stCondLst>
                                    <p:cond delay="25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barn(inHorizontal)">
                                      <p:cBhvr>
                                        <p:cTn id="15" dur="1000"/>
                                        <p:tgtEl>
                                          <p:spTgt spid="6">
                                            <p:txEl>
                                              <p:pRg st="1" end="1"/>
                                            </p:txEl>
                                          </p:spTgt>
                                        </p:tgtEl>
                                      </p:cBhvr>
                                    </p:animEffect>
                                  </p:childTnLst>
                                </p:cTn>
                              </p:par>
                            </p:childTnLst>
                          </p:cTn>
                        </p:par>
                        <p:par>
                          <p:cTn id="16" fill="hold">
                            <p:stCondLst>
                              <p:cond delay="3750"/>
                            </p:stCondLst>
                            <p:childTnLst>
                              <p:par>
                                <p:cTn id="17" presetID="16" presetClass="entr" presetSubtype="26" fill="hold" grpId="0" nodeType="afterEffect">
                                  <p:stCondLst>
                                    <p:cond delay="25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barn(inHorizontal)">
                                      <p:cBhvr>
                                        <p:cTn id="19" dur="1000"/>
                                        <p:tgtEl>
                                          <p:spTgt spid="6">
                                            <p:txEl>
                                              <p:pRg st="2" end="2"/>
                                            </p:txEl>
                                          </p:spTgt>
                                        </p:tgtEl>
                                      </p:cBhvr>
                                    </p:animEffect>
                                  </p:childTnLst>
                                </p:cTn>
                              </p:par>
                            </p:childTnLst>
                          </p:cTn>
                        </p:par>
                        <p:par>
                          <p:cTn id="20" fill="hold">
                            <p:stCondLst>
                              <p:cond delay="5000"/>
                            </p:stCondLst>
                            <p:childTnLst>
                              <p:par>
                                <p:cTn id="21" presetID="16" presetClass="entr" presetSubtype="26" fill="hold" grpId="0" nodeType="afterEffect">
                                  <p:stCondLst>
                                    <p:cond delay="25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barn(inHorizontal)">
                                      <p:cBhvr>
                                        <p:cTn id="23" dur="1000"/>
                                        <p:tgtEl>
                                          <p:spTgt spid="6">
                                            <p:txEl>
                                              <p:pRg st="3" end="3"/>
                                            </p:txEl>
                                          </p:spTgt>
                                        </p:tgtEl>
                                      </p:cBhvr>
                                    </p:animEffect>
                                  </p:childTnLst>
                                </p:cTn>
                              </p:par>
                            </p:childTnLst>
                          </p:cTn>
                        </p:par>
                        <p:par>
                          <p:cTn id="24" fill="hold">
                            <p:stCondLst>
                              <p:cond delay="6250"/>
                            </p:stCondLst>
                            <p:childTnLst>
                              <p:par>
                                <p:cTn id="25" presetID="16" presetClass="entr" presetSubtype="26" fill="hold" grpId="0" nodeType="afterEffect">
                                  <p:stCondLst>
                                    <p:cond delay="25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arn(inHorizontal)">
                                      <p:cBhvr>
                                        <p:cTn id="27" dur="1000"/>
                                        <p:tgtEl>
                                          <p:spTgt spid="6">
                                            <p:txEl>
                                              <p:pRg st="4" end="4"/>
                                            </p:txEl>
                                          </p:spTgt>
                                        </p:tgtEl>
                                      </p:cBhvr>
                                    </p:animEffect>
                                  </p:childTnLst>
                                </p:cTn>
                              </p:par>
                            </p:childTnLst>
                          </p:cTn>
                        </p:par>
                        <p:par>
                          <p:cTn id="28" fill="hold">
                            <p:stCondLst>
                              <p:cond delay="7500"/>
                            </p:stCondLst>
                            <p:childTnLst>
                              <p:par>
                                <p:cTn id="29" presetID="16" presetClass="entr" presetSubtype="26" fill="hold" grpId="0" nodeType="afterEffect">
                                  <p:stCondLst>
                                    <p:cond delay="250"/>
                                  </p:stCondLst>
                                  <p:childTnLst>
                                    <p:set>
                                      <p:cBhvr>
                                        <p:cTn id="30" dur="1" fill="hold">
                                          <p:stCondLst>
                                            <p:cond delay="0"/>
                                          </p:stCondLst>
                                        </p:cTn>
                                        <p:tgtEl>
                                          <p:spTgt spid="6">
                                            <p:txEl>
                                              <p:pRg st="5" end="5"/>
                                            </p:txEl>
                                          </p:spTgt>
                                        </p:tgtEl>
                                        <p:attrNameLst>
                                          <p:attrName>style.visibility</p:attrName>
                                        </p:attrNameLst>
                                      </p:cBhvr>
                                      <p:to>
                                        <p:strVal val="visible"/>
                                      </p:to>
                                    </p:set>
                                    <p:animEffect transition="in" filter="barn(inHorizontal)">
                                      <p:cBhvr>
                                        <p:cTn id="31"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4784</TotalTime>
  <Words>3149</Words>
  <Application>Microsoft Office PowerPoint</Application>
  <PresentationFormat>Ekran Gösterisi (4:3)</PresentationFormat>
  <Paragraphs>402</Paragraphs>
  <Slides>44</Slides>
  <Notes>44</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44</vt:i4>
      </vt:variant>
    </vt:vector>
  </HeadingPairs>
  <TitlesOfParts>
    <vt:vector size="48" baseType="lpstr">
      <vt:lpstr>Arial</vt:lpstr>
      <vt:lpstr>Calibri</vt:lpstr>
      <vt:lpstr>Wingdings</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Fotoğraflar ve Grafik Çalışmaları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madde bagimliligi_yetiskin</dc:title>
  <dc:creator>Mustafa; Alpaslan; Hatice; EDAM</dc:creator>
  <dc:description>Bu sunu Yeşilay tarafından yetişkinlere ve anne babalara yönelik hazırlanmış aşağıdaki kitapçıktan yararlanılarak oluşturulmuştur:_x000d_
Uyuşturucu Özgürlüğün Sonu, Uğur Evcin ve A. Nilgün Canel, 2014, İstanbul, Yeşilay TBM Alan Kitaplığı Dizisi No: 10.</dc:description>
  <cp:lastModifiedBy>Fuat Arca</cp:lastModifiedBy>
  <cp:revision>1301</cp:revision>
  <dcterms:created xsi:type="dcterms:W3CDTF">2010-12-23T09:12:01Z</dcterms:created>
  <dcterms:modified xsi:type="dcterms:W3CDTF">2015-02-24T15:04:09Z</dcterms:modified>
</cp:coreProperties>
</file>